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5145088"/>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6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25.jpeg"/><Relationship Id="rId13" Type="http://schemas.openxmlformats.org/officeDocument/2006/relationships/image" Target="../media/image30.jpeg"/><Relationship Id="rId3" Type="http://schemas.openxmlformats.org/officeDocument/2006/relationships/image" Target="../media/image20.jpeg"/><Relationship Id="rId7" Type="http://schemas.openxmlformats.org/officeDocument/2006/relationships/image" Target="../media/image24.jpeg"/><Relationship Id="rId12" Type="http://schemas.openxmlformats.org/officeDocument/2006/relationships/image" Target="../media/image29.jpeg"/><Relationship Id="rId2" Type="http://schemas.openxmlformats.org/officeDocument/2006/relationships/image" Target="../media/image19.jpeg"/><Relationship Id="rId1" Type="http://schemas.openxmlformats.org/officeDocument/2006/relationships/slideLayout" Target="../slideLayouts/slideLayout1.xml"/><Relationship Id="rId6" Type="http://schemas.openxmlformats.org/officeDocument/2006/relationships/image" Target="../media/image23.jpeg"/><Relationship Id="rId11" Type="http://schemas.openxmlformats.org/officeDocument/2006/relationships/image" Target="../media/image28.jpeg"/><Relationship Id="rId5" Type="http://schemas.openxmlformats.org/officeDocument/2006/relationships/image" Target="../media/image22.jpeg"/><Relationship Id="rId15" Type="http://schemas.openxmlformats.org/officeDocument/2006/relationships/image" Target="../media/image32.jpeg"/><Relationship Id="rId10" Type="http://schemas.openxmlformats.org/officeDocument/2006/relationships/image" Target="../media/image27.jpeg"/><Relationship Id="rId4" Type="http://schemas.openxmlformats.org/officeDocument/2006/relationships/image" Target="../media/image21.jpeg"/><Relationship Id="rId9" Type="http://schemas.openxmlformats.org/officeDocument/2006/relationships/image" Target="../media/image26.jpeg"/><Relationship Id="rId14" Type="http://schemas.openxmlformats.org/officeDocument/2006/relationships/image" Target="../media/image3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1.xml"/><Relationship Id="rId5" Type="http://schemas.openxmlformats.org/officeDocument/2006/relationships/image" Target="../media/image38.png"/><Relationship Id="rId4" Type="http://schemas.openxmlformats.org/officeDocument/2006/relationships/image" Target="../media/image37.png"/></Relationships>
</file>

<file path=ppt/slides/_rels/slide16.xml.rels><?xml version="1.0" encoding="UTF-8" standalone="yes"?>
<Relationships xmlns="http://schemas.openxmlformats.org/package/2006/relationships"><Relationship Id="rId3" Type="http://schemas.openxmlformats.org/officeDocument/2006/relationships/hyperlink" Target="https://edsoo.ru/Normativnie_dokumenti.htm" TargetMode="External"/><Relationship Id="rId2" Type="http://schemas.openxmlformats.org/officeDocument/2006/relationships/image" Target="../media/image39.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edsoo.ru/Normativnie_dokumenti.htm" TargetMode="External"/><Relationship Id="rId2" Type="http://schemas.openxmlformats.org/officeDocument/2006/relationships/image" Target="../media/image39.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dsoo.ru/Normativnie_dokumenti.htm" TargetMode="External"/><Relationship Id="rId2" Type="http://schemas.openxmlformats.org/officeDocument/2006/relationships/image" Target="../media/image39.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1.jpeg"/><Relationship Id="rId7" Type="http://schemas.openxmlformats.org/officeDocument/2006/relationships/image" Target="../media/image45.jpeg"/><Relationship Id="rId2" Type="http://schemas.openxmlformats.org/officeDocument/2006/relationships/image" Target="../media/image40.jpeg"/><Relationship Id="rId1" Type="http://schemas.openxmlformats.org/officeDocument/2006/relationships/slideLayout" Target="../slideLayouts/slideLayout1.xml"/><Relationship Id="rId6" Type="http://schemas.openxmlformats.org/officeDocument/2006/relationships/image" Target="../media/image44.jpeg"/><Relationship Id="rId5" Type="http://schemas.openxmlformats.org/officeDocument/2006/relationships/image" Target="../media/image43.jpeg"/><Relationship Id="rId4" Type="http://schemas.openxmlformats.org/officeDocument/2006/relationships/image" Target="../media/image4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47.jpeg"/><Relationship Id="rId1" Type="http://schemas.openxmlformats.org/officeDocument/2006/relationships/slideLayout" Target="../slideLayouts/slideLayout1.xml"/><Relationship Id="rId4" Type="http://schemas.openxmlformats.org/officeDocument/2006/relationships/image" Target="../media/image49.jpeg"/></Relationships>
</file>

<file path=ppt/slides/_rels/slide27.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1.xml"/><Relationship Id="rId4" Type="http://schemas.openxmlformats.org/officeDocument/2006/relationships/hyperlink" Target="https://edsoo.ru/download/1357?hash=440e4bb1ff3679fc56a6211e5bc888c4"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54.jpeg"/><Relationship Id="rId2" Type="http://schemas.openxmlformats.org/officeDocument/2006/relationships/image" Target="../media/image5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57.jpeg"/><Relationship Id="rId2" Type="http://schemas.openxmlformats.org/officeDocument/2006/relationships/image" Target="../media/image56.jpeg"/><Relationship Id="rId1" Type="http://schemas.openxmlformats.org/officeDocument/2006/relationships/slideLayout" Target="../slideLayouts/slideLayout1.xml"/><Relationship Id="rId4" Type="http://schemas.openxmlformats.org/officeDocument/2006/relationships/image" Target="../media/image58.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34.jpeg"/><Relationship Id="rId1" Type="http://schemas.openxmlformats.org/officeDocument/2006/relationships/slideLayout" Target="../slideLayouts/slideLayout1.xml"/><Relationship Id="rId6" Type="http://schemas.openxmlformats.org/officeDocument/2006/relationships/image" Target="../media/image62.jpeg"/><Relationship Id="rId5" Type="http://schemas.openxmlformats.org/officeDocument/2006/relationships/image" Target="../media/image61.jpeg"/><Relationship Id="rId4" Type="http://schemas.openxmlformats.org/officeDocument/2006/relationships/image" Target="../media/image60.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3.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64.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8" Type="http://schemas.openxmlformats.org/officeDocument/2006/relationships/image" Target="../media/image71.jpeg"/><Relationship Id="rId3" Type="http://schemas.openxmlformats.org/officeDocument/2006/relationships/image" Target="../media/image66.jpeg"/><Relationship Id="rId7" Type="http://schemas.openxmlformats.org/officeDocument/2006/relationships/image" Target="../media/image70.jpeg"/><Relationship Id="rId2" Type="http://schemas.openxmlformats.org/officeDocument/2006/relationships/image" Target="../media/image65.jpeg"/><Relationship Id="rId1" Type="http://schemas.openxmlformats.org/officeDocument/2006/relationships/slideLayout" Target="../slideLayouts/slideLayout1.xml"/><Relationship Id="rId6" Type="http://schemas.openxmlformats.org/officeDocument/2006/relationships/image" Target="../media/image69.jpeg"/><Relationship Id="rId5" Type="http://schemas.openxmlformats.org/officeDocument/2006/relationships/image" Target="../media/image68.jpeg"/><Relationship Id="rId4" Type="http://schemas.openxmlformats.org/officeDocument/2006/relationships/image" Target="../media/image67.jpeg"/><Relationship Id="rId9" Type="http://schemas.openxmlformats.org/officeDocument/2006/relationships/image" Target="../media/image72.jpeg"/></Relationships>
</file>

<file path=ppt/slides/_rels/slide54.xml.rels><?xml version="1.0" encoding="UTF-8" standalone="yes"?>
<Relationships xmlns="http://schemas.openxmlformats.org/package/2006/relationships"><Relationship Id="rId8" Type="http://schemas.openxmlformats.org/officeDocument/2006/relationships/image" Target="../media/image75.jpeg"/><Relationship Id="rId3" Type="http://schemas.openxmlformats.org/officeDocument/2006/relationships/image" Target="../media/image66.jpeg"/><Relationship Id="rId7" Type="http://schemas.openxmlformats.org/officeDocument/2006/relationships/image" Target="../media/image74.jpeg"/><Relationship Id="rId2" Type="http://schemas.openxmlformats.org/officeDocument/2006/relationships/image" Target="../media/image65.jpeg"/><Relationship Id="rId1" Type="http://schemas.openxmlformats.org/officeDocument/2006/relationships/slideLayout" Target="../slideLayouts/slideLayout1.xml"/><Relationship Id="rId6" Type="http://schemas.openxmlformats.org/officeDocument/2006/relationships/image" Target="../media/image73.jpeg"/><Relationship Id="rId5" Type="http://schemas.openxmlformats.org/officeDocument/2006/relationships/image" Target="../media/image68.jpeg"/><Relationship Id="rId4" Type="http://schemas.openxmlformats.org/officeDocument/2006/relationships/image" Target="../media/image67.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69136" y="2115312"/>
            <a:ext cx="6224016" cy="911352"/>
          </a:xfrm>
          <a:prstGeom prst="rect">
            <a:avLst/>
          </a:prstGeom>
          <a:solidFill>
            <a:srgbClr val="003466"/>
          </a:solidFill>
        </p:spPr>
        <p:txBody>
          <a:bodyPr lIns="0" tIns="0" rIns="0" bIns="0">
            <a:noAutofit/>
          </a:bodyPr>
          <a:lstStyle/>
          <a:p>
            <a:pPr marL="0" marR="0" indent="0" algn="ctr">
              <a:spcBef>
                <a:spcPts val="10920"/>
              </a:spcBef>
            </a:pPr>
            <a:r>
              <a:rPr lang="ru" sz="3200" b="1" dirty="0">
                <a:solidFill>
                  <a:srgbClr val="FFFFFF"/>
                </a:solidFill>
                <a:latin typeface="Century Gothic"/>
              </a:rPr>
              <a:t>Изменения в системе общего образования в 2023 году</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569464"/>
            <a:ext cx="1584960" cy="1584960"/>
          </a:xfrm>
          <a:prstGeom prst="rect">
            <a:avLst/>
          </a:prstGeom>
        </p:spPr>
      </p:pic>
      <p:pic>
        <p:nvPicPr>
          <p:cNvPr id="3" name="Рисунок 2"/>
          <p:cNvPicPr>
            <a:picLocks noChangeAspect="1"/>
          </p:cNvPicPr>
          <p:nvPr/>
        </p:nvPicPr>
        <p:blipFill>
          <a:blip r:embed="rId3"/>
          <a:stretch>
            <a:fillRect/>
          </a:stretch>
        </p:blipFill>
        <p:spPr>
          <a:xfrm>
            <a:off x="2197608" y="3075432"/>
            <a:ext cx="633984" cy="633984"/>
          </a:xfrm>
          <a:prstGeom prst="rect">
            <a:avLst/>
          </a:prstGeom>
        </p:spPr>
      </p:pic>
      <p:sp>
        <p:nvSpPr>
          <p:cNvPr id="4" name="Прямоугольник 3"/>
          <p:cNvSpPr/>
          <p:nvPr/>
        </p:nvSpPr>
        <p:spPr>
          <a:xfrm>
            <a:off x="1191768" y="97536"/>
            <a:ext cx="6763512" cy="323088"/>
          </a:xfrm>
          <a:prstGeom prst="rect">
            <a:avLst/>
          </a:prstGeom>
          <a:solidFill>
            <a:srgbClr val="FE0000"/>
          </a:solidFill>
        </p:spPr>
        <p:txBody>
          <a:bodyPr wrap="none" lIns="0" tIns="0" rIns="0" bIns="0">
            <a:noAutofit/>
          </a:bodyPr>
          <a:lstStyle/>
          <a:p>
            <a:pPr marL="0" marR="0" indent="0" algn="ctr"/>
            <a:r>
              <a:rPr lang="ru" sz="2400" b="1">
                <a:solidFill>
                  <a:srgbClr val="FFFFFF"/>
                </a:solidFill>
                <a:latin typeface="Century Gothic"/>
              </a:rPr>
              <a:t>Изменения в системе общего образования</a:t>
            </a:r>
          </a:p>
        </p:txBody>
      </p:sp>
      <p:sp>
        <p:nvSpPr>
          <p:cNvPr id="5" name="Прямоугольник 4"/>
          <p:cNvSpPr/>
          <p:nvPr/>
        </p:nvSpPr>
        <p:spPr>
          <a:xfrm>
            <a:off x="451104" y="1121664"/>
            <a:ext cx="8235696" cy="685800"/>
          </a:xfrm>
          <a:prstGeom prst="rect">
            <a:avLst/>
          </a:prstGeom>
          <a:solidFill>
            <a:srgbClr val="003466"/>
          </a:solidFill>
        </p:spPr>
        <p:txBody>
          <a:bodyPr lIns="0" tIns="0" rIns="0" bIns="0">
            <a:noAutofit/>
          </a:bodyPr>
          <a:lstStyle/>
          <a:p>
            <a:pPr marL="0" marR="0" indent="0" algn="ctr"/>
            <a:r>
              <a:rPr lang="ru" sz="2400" b="1">
                <a:solidFill>
                  <a:srgbClr val="FFFFFF"/>
                </a:solidFill>
                <a:latin typeface="Century Gothic"/>
              </a:rPr>
              <a:t>Отменены рекомендации о введении третьего часа физической культуры</a:t>
            </a:r>
          </a:p>
        </p:txBody>
      </p:sp>
      <p:sp>
        <p:nvSpPr>
          <p:cNvPr id="6" name="Прямоугольник 5"/>
          <p:cNvSpPr/>
          <p:nvPr/>
        </p:nvSpPr>
        <p:spPr>
          <a:xfrm>
            <a:off x="2996184" y="3215640"/>
            <a:ext cx="5608320" cy="359664"/>
          </a:xfrm>
          <a:prstGeom prst="rect">
            <a:avLst/>
          </a:prstGeom>
          <a:noFill/>
        </p:spPr>
        <p:txBody>
          <a:bodyPr lIns="0" tIns="0" rIns="0" bIns="0">
            <a:noAutofit/>
          </a:bodyPr>
          <a:lstStyle/>
          <a:p>
            <a:pPr marL="0" marR="0" indent="0"/>
            <a:r>
              <a:rPr lang="ru" sz="1200" i="1">
                <a:solidFill>
                  <a:srgbClr val="002060"/>
                </a:solidFill>
                <a:latin typeface="Arial"/>
              </a:rPr>
              <a:t>Письмо Министерства просвещения России от 21.12.2022 № ТВ-2859/03 «Об отмене методических рекомендаций»</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569464"/>
            <a:ext cx="1584960" cy="1584960"/>
          </a:xfrm>
          <a:prstGeom prst="rect">
            <a:avLst/>
          </a:prstGeom>
        </p:spPr>
      </p:pic>
      <p:pic>
        <p:nvPicPr>
          <p:cNvPr id="3" name="Рисунок 2"/>
          <p:cNvPicPr>
            <a:picLocks noChangeAspect="1"/>
          </p:cNvPicPr>
          <p:nvPr/>
        </p:nvPicPr>
        <p:blipFill>
          <a:blip r:embed="rId3"/>
          <a:stretch>
            <a:fillRect/>
          </a:stretch>
        </p:blipFill>
        <p:spPr>
          <a:xfrm>
            <a:off x="2197608" y="3075432"/>
            <a:ext cx="633984" cy="633984"/>
          </a:xfrm>
          <a:prstGeom prst="rect">
            <a:avLst/>
          </a:prstGeom>
        </p:spPr>
      </p:pic>
      <p:sp>
        <p:nvSpPr>
          <p:cNvPr id="4" name="Прямоугольник 3"/>
          <p:cNvSpPr/>
          <p:nvPr/>
        </p:nvSpPr>
        <p:spPr>
          <a:xfrm>
            <a:off x="1191768" y="97536"/>
            <a:ext cx="6763512" cy="323088"/>
          </a:xfrm>
          <a:prstGeom prst="rect">
            <a:avLst/>
          </a:prstGeom>
          <a:solidFill>
            <a:srgbClr val="FE0000"/>
          </a:solidFill>
        </p:spPr>
        <p:txBody>
          <a:bodyPr wrap="none" lIns="0" tIns="0" rIns="0" bIns="0">
            <a:noAutofit/>
          </a:bodyPr>
          <a:lstStyle/>
          <a:p>
            <a:pPr marL="0" marR="0" indent="0" algn="ctr"/>
            <a:r>
              <a:rPr lang="ru" sz="2400" b="1">
                <a:solidFill>
                  <a:srgbClr val="FFFFFF"/>
                </a:solidFill>
                <a:latin typeface="Century Gothic"/>
              </a:rPr>
              <a:t>Изменения в системе общего образования</a:t>
            </a:r>
          </a:p>
        </p:txBody>
      </p:sp>
      <p:sp>
        <p:nvSpPr>
          <p:cNvPr id="5" name="Прямоугольник 4"/>
          <p:cNvSpPr/>
          <p:nvPr/>
        </p:nvSpPr>
        <p:spPr>
          <a:xfrm>
            <a:off x="658368" y="1127760"/>
            <a:ext cx="7805928" cy="1045464"/>
          </a:xfrm>
          <a:prstGeom prst="rect">
            <a:avLst/>
          </a:prstGeom>
          <a:solidFill>
            <a:srgbClr val="003466"/>
          </a:solidFill>
        </p:spPr>
        <p:txBody>
          <a:bodyPr lIns="0" tIns="0" rIns="0" bIns="0">
            <a:noAutofit/>
          </a:bodyPr>
          <a:lstStyle/>
          <a:p>
            <a:pPr marL="0" marR="0" indent="0" algn="ctr"/>
            <a:r>
              <a:rPr lang="ru" sz="2400" b="1">
                <a:solidFill>
                  <a:srgbClr val="FFFFFF"/>
                </a:solidFill>
                <a:latin typeface="Century Gothic"/>
              </a:rPr>
              <a:t>Подписан закон о возможности перевода муниципальных образовательных учреждений на региональный уровень</a:t>
            </a:r>
          </a:p>
        </p:txBody>
      </p:sp>
      <p:sp>
        <p:nvSpPr>
          <p:cNvPr id="6" name="Прямоугольник 5"/>
          <p:cNvSpPr/>
          <p:nvPr/>
        </p:nvSpPr>
        <p:spPr>
          <a:xfrm>
            <a:off x="3005328" y="3212592"/>
            <a:ext cx="5599176" cy="362712"/>
          </a:xfrm>
          <a:prstGeom prst="rect">
            <a:avLst/>
          </a:prstGeom>
          <a:noFill/>
        </p:spPr>
        <p:txBody>
          <a:bodyPr lIns="0" tIns="0" rIns="0" bIns="0">
            <a:noAutofit/>
          </a:bodyPr>
          <a:lstStyle/>
          <a:p>
            <a:pPr marL="0" marR="0" indent="0" algn="r"/>
            <a:r>
              <a:rPr lang="ru" sz="1200" i="1">
                <a:solidFill>
                  <a:srgbClr val="002060"/>
                </a:solidFill>
                <a:latin typeface="Arial"/>
              </a:rPr>
              <a:t>Федеральный закон от 29.12.2022 № 631-ФЗ «О внесении изменений в</a:t>
            </a:r>
          </a:p>
          <a:p>
            <a:pPr marL="0" marR="0" indent="0"/>
            <a:r>
              <a:rPr lang="ru" sz="1200" i="1">
                <a:solidFill>
                  <a:srgbClr val="002060"/>
                </a:solidFill>
                <a:latin typeface="Arial"/>
              </a:rPr>
              <a:t>Федеральный закон «Об образовании в Российской Федерации»</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0000"/>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676656" y="1725168"/>
            <a:ext cx="158496" cy="182880"/>
          </a:xfrm>
          <a:prstGeom prst="rect">
            <a:avLst/>
          </a:prstGeom>
        </p:spPr>
      </p:pic>
      <p:pic>
        <p:nvPicPr>
          <p:cNvPr id="3" name="Рисунок 2"/>
          <p:cNvPicPr>
            <a:picLocks noChangeAspect="1"/>
          </p:cNvPicPr>
          <p:nvPr/>
        </p:nvPicPr>
        <p:blipFill>
          <a:blip r:embed="rId3"/>
          <a:stretch>
            <a:fillRect/>
          </a:stretch>
        </p:blipFill>
        <p:spPr>
          <a:xfrm>
            <a:off x="542544" y="2974848"/>
            <a:ext cx="917448" cy="207264"/>
          </a:xfrm>
          <a:prstGeom prst="rect">
            <a:avLst/>
          </a:prstGeom>
        </p:spPr>
      </p:pic>
      <p:pic>
        <p:nvPicPr>
          <p:cNvPr id="4" name="Рисунок 3"/>
          <p:cNvPicPr>
            <a:picLocks noChangeAspect="1"/>
          </p:cNvPicPr>
          <p:nvPr/>
        </p:nvPicPr>
        <p:blipFill>
          <a:blip r:embed="rId4"/>
          <a:stretch>
            <a:fillRect/>
          </a:stretch>
        </p:blipFill>
        <p:spPr>
          <a:xfrm>
            <a:off x="1481328" y="2502408"/>
            <a:ext cx="676656" cy="719328"/>
          </a:xfrm>
          <a:prstGeom prst="rect">
            <a:avLst/>
          </a:prstGeom>
        </p:spPr>
      </p:pic>
      <p:pic>
        <p:nvPicPr>
          <p:cNvPr id="5" name="Рисунок 4"/>
          <p:cNvPicPr>
            <a:picLocks noChangeAspect="1"/>
          </p:cNvPicPr>
          <p:nvPr/>
        </p:nvPicPr>
        <p:blipFill>
          <a:blip r:embed="rId5"/>
          <a:stretch>
            <a:fillRect/>
          </a:stretch>
        </p:blipFill>
        <p:spPr>
          <a:xfrm>
            <a:off x="2249424" y="2965704"/>
            <a:ext cx="957072" cy="225552"/>
          </a:xfrm>
          <a:prstGeom prst="rect">
            <a:avLst/>
          </a:prstGeom>
        </p:spPr>
      </p:pic>
      <p:pic>
        <p:nvPicPr>
          <p:cNvPr id="6" name="Рисунок 5"/>
          <p:cNvPicPr>
            <a:picLocks noChangeAspect="1"/>
          </p:cNvPicPr>
          <p:nvPr/>
        </p:nvPicPr>
        <p:blipFill>
          <a:blip r:embed="rId6"/>
          <a:stretch>
            <a:fillRect/>
          </a:stretch>
        </p:blipFill>
        <p:spPr>
          <a:xfrm>
            <a:off x="3224784" y="2496312"/>
            <a:ext cx="646176" cy="682752"/>
          </a:xfrm>
          <a:prstGeom prst="rect">
            <a:avLst/>
          </a:prstGeom>
        </p:spPr>
      </p:pic>
      <p:pic>
        <p:nvPicPr>
          <p:cNvPr id="7" name="Рисунок 6"/>
          <p:cNvPicPr>
            <a:picLocks noChangeAspect="1"/>
          </p:cNvPicPr>
          <p:nvPr/>
        </p:nvPicPr>
        <p:blipFill>
          <a:blip r:embed="rId7"/>
          <a:stretch>
            <a:fillRect/>
          </a:stretch>
        </p:blipFill>
        <p:spPr>
          <a:xfrm>
            <a:off x="3959352" y="1655064"/>
            <a:ext cx="1679448" cy="1542288"/>
          </a:xfrm>
          <a:prstGeom prst="rect">
            <a:avLst/>
          </a:prstGeom>
        </p:spPr>
      </p:pic>
      <p:pic>
        <p:nvPicPr>
          <p:cNvPr id="8" name="Рисунок 7"/>
          <p:cNvPicPr>
            <a:picLocks noChangeAspect="1"/>
          </p:cNvPicPr>
          <p:nvPr/>
        </p:nvPicPr>
        <p:blipFill>
          <a:blip r:embed="rId8"/>
          <a:stretch>
            <a:fillRect/>
          </a:stretch>
        </p:blipFill>
        <p:spPr>
          <a:xfrm>
            <a:off x="5681472" y="1648968"/>
            <a:ext cx="1633728" cy="1548384"/>
          </a:xfrm>
          <a:prstGeom prst="rect">
            <a:avLst/>
          </a:prstGeom>
        </p:spPr>
      </p:pic>
      <p:pic>
        <p:nvPicPr>
          <p:cNvPr id="9" name="Рисунок 8"/>
          <p:cNvPicPr>
            <a:picLocks noChangeAspect="1"/>
          </p:cNvPicPr>
          <p:nvPr/>
        </p:nvPicPr>
        <p:blipFill>
          <a:blip r:embed="rId9"/>
          <a:stretch>
            <a:fillRect/>
          </a:stretch>
        </p:blipFill>
        <p:spPr>
          <a:xfrm>
            <a:off x="7409688" y="1648968"/>
            <a:ext cx="1008888" cy="246888"/>
          </a:xfrm>
          <a:prstGeom prst="rect">
            <a:avLst/>
          </a:prstGeom>
        </p:spPr>
      </p:pic>
      <p:pic>
        <p:nvPicPr>
          <p:cNvPr id="10" name="Рисунок 9"/>
          <p:cNvPicPr>
            <a:picLocks noChangeAspect="1"/>
          </p:cNvPicPr>
          <p:nvPr/>
        </p:nvPicPr>
        <p:blipFill>
          <a:blip r:embed="rId10"/>
          <a:stretch>
            <a:fillRect/>
          </a:stretch>
        </p:blipFill>
        <p:spPr>
          <a:xfrm>
            <a:off x="7409688" y="2423160"/>
            <a:ext cx="1652016" cy="774192"/>
          </a:xfrm>
          <a:prstGeom prst="rect">
            <a:avLst/>
          </a:prstGeom>
        </p:spPr>
      </p:pic>
      <p:pic>
        <p:nvPicPr>
          <p:cNvPr id="11" name="Рисунок 10"/>
          <p:cNvPicPr>
            <a:picLocks noChangeAspect="1"/>
          </p:cNvPicPr>
          <p:nvPr/>
        </p:nvPicPr>
        <p:blipFill>
          <a:blip r:embed="rId11"/>
          <a:stretch>
            <a:fillRect/>
          </a:stretch>
        </p:blipFill>
        <p:spPr>
          <a:xfrm>
            <a:off x="530352" y="3374136"/>
            <a:ext cx="1694688" cy="1761744"/>
          </a:xfrm>
          <a:prstGeom prst="rect">
            <a:avLst/>
          </a:prstGeom>
        </p:spPr>
      </p:pic>
      <p:pic>
        <p:nvPicPr>
          <p:cNvPr id="12" name="Рисунок 11"/>
          <p:cNvPicPr>
            <a:picLocks noChangeAspect="1"/>
          </p:cNvPicPr>
          <p:nvPr/>
        </p:nvPicPr>
        <p:blipFill>
          <a:blip r:embed="rId12"/>
          <a:stretch>
            <a:fillRect/>
          </a:stretch>
        </p:blipFill>
        <p:spPr>
          <a:xfrm>
            <a:off x="2295144" y="3374136"/>
            <a:ext cx="1706880" cy="1578864"/>
          </a:xfrm>
          <a:prstGeom prst="rect">
            <a:avLst/>
          </a:prstGeom>
        </p:spPr>
      </p:pic>
      <p:pic>
        <p:nvPicPr>
          <p:cNvPr id="13" name="Рисунок 12"/>
          <p:cNvPicPr>
            <a:picLocks noChangeAspect="1"/>
          </p:cNvPicPr>
          <p:nvPr/>
        </p:nvPicPr>
        <p:blipFill>
          <a:blip r:embed="rId13"/>
          <a:stretch>
            <a:fillRect/>
          </a:stretch>
        </p:blipFill>
        <p:spPr>
          <a:xfrm>
            <a:off x="4056888" y="3374136"/>
            <a:ext cx="1670304" cy="1581912"/>
          </a:xfrm>
          <a:prstGeom prst="rect">
            <a:avLst/>
          </a:prstGeom>
        </p:spPr>
      </p:pic>
      <p:pic>
        <p:nvPicPr>
          <p:cNvPr id="14" name="Рисунок 13"/>
          <p:cNvPicPr>
            <a:picLocks noChangeAspect="1"/>
          </p:cNvPicPr>
          <p:nvPr/>
        </p:nvPicPr>
        <p:blipFill>
          <a:blip r:embed="rId14"/>
          <a:stretch>
            <a:fillRect/>
          </a:stretch>
        </p:blipFill>
        <p:spPr>
          <a:xfrm>
            <a:off x="5824728" y="3392424"/>
            <a:ext cx="1691640" cy="1569720"/>
          </a:xfrm>
          <a:prstGeom prst="rect">
            <a:avLst/>
          </a:prstGeom>
        </p:spPr>
      </p:pic>
      <p:pic>
        <p:nvPicPr>
          <p:cNvPr id="15" name="Рисунок 14"/>
          <p:cNvPicPr>
            <a:picLocks noChangeAspect="1"/>
          </p:cNvPicPr>
          <p:nvPr/>
        </p:nvPicPr>
        <p:blipFill>
          <a:blip r:embed="rId15"/>
          <a:stretch>
            <a:fillRect/>
          </a:stretch>
        </p:blipFill>
        <p:spPr>
          <a:xfrm>
            <a:off x="7562088" y="3361944"/>
            <a:ext cx="1581912" cy="1783080"/>
          </a:xfrm>
          <a:prstGeom prst="rect">
            <a:avLst/>
          </a:prstGeom>
        </p:spPr>
      </p:pic>
      <p:sp>
        <p:nvSpPr>
          <p:cNvPr id="16" name="Прямоугольник 15"/>
          <p:cNvSpPr/>
          <p:nvPr/>
        </p:nvSpPr>
        <p:spPr>
          <a:xfrm>
            <a:off x="1191768" y="97536"/>
            <a:ext cx="6763512" cy="323088"/>
          </a:xfrm>
          <a:prstGeom prst="rect">
            <a:avLst/>
          </a:prstGeom>
          <a:solidFill>
            <a:srgbClr val="01005B"/>
          </a:solidFill>
        </p:spPr>
        <p:txBody>
          <a:bodyPr wrap="none" lIns="0" tIns="0" rIns="0" bIns="0">
            <a:noAutofit/>
          </a:bodyPr>
          <a:lstStyle/>
          <a:p>
            <a:pPr marL="0" marR="0" indent="0" algn="ctr"/>
            <a:r>
              <a:rPr lang="ru" sz="2400" b="1">
                <a:solidFill>
                  <a:srgbClr val="FFFFFF"/>
                </a:solidFill>
                <a:latin typeface="Century Gothic"/>
              </a:rPr>
              <a:t>Изменения в системе общего образования</a:t>
            </a:r>
          </a:p>
        </p:txBody>
      </p:sp>
      <p:sp>
        <p:nvSpPr>
          <p:cNvPr id="17" name="Прямоугольник 16"/>
          <p:cNvSpPr/>
          <p:nvPr/>
        </p:nvSpPr>
        <p:spPr>
          <a:xfrm>
            <a:off x="381000" y="591312"/>
            <a:ext cx="6059424" cy="643128"/>
          </a:xfrm>
          <a:prstGeom prst="rect">
            <a:avLst/>
          </a:prstGeom>
          <a:solidFill>
            <a:srgbClr val="01015B"/>
          </a:solidFill>
        </p:spPr>
        <p:txBody>
          <a:bodyPr lIns="0" tIns="0" rIns="0" bIns="0">
            <a:noAutofit/>
          </a:bodyPr>
          <a:lstStyle/>
          <a:p>
            <a:pPr marL="0" marR="0" indent="0"/>
            <a:r>
              <a:rPr lang="ru" sz="1300" b="1">
                <a:solidFill>
                  <a:srgbClr val="FFFFFF"/>
                </a:solidFill>
                <a:latin typeface="Arial"/>
              </a:rPr>
              <a:t>ОБЗОР ИЗМЕНЕНИЙ ЗАКОНОДАТЕЛЬСТВА В СФЕРЕ ОБРАЗОВАНИЯ</a:t>
            </a:r>
          </a:p>
          <a:p>
            <a:pPr marL="1896940" marR="0" indent="0"/>
            <a:r>
              <a:rPr lang="ru" sz="1300" b="1">
                <a:solidFill>
                  <a:srgbClr val="FFFFFF"/>
                </a:solidFill>
                <a:latin typeface="Arial"/>
              </a:rPr>
              <a:t>19.12.2022 - 25.12.2022</a:t>
            </a:r>
          </a:p>
        </p:txBody>
      </p:sp>
      <p:sp>
        <p:nvSpPr>
          <p:cNvPr id="18" name="Прямоугольник 17"/>
          <p:cNvSpPr/>
          <p:nvPr/>
        </p:nvSpPr>
        <p:spPr>
          <a:xfrm>
            <a:off x="868680" y="1752600"/>
            <a:ext cx="277368" cy="91440"/>
          </a:xfrm>
          <a:prstGeom prst="rect">
            <a:avLst/>
          </a:prstGeom>
          <a:solidFill>
            <a:srgbClr val="01025B"/>
          </a:solidFill>
        </p:spPr>
        <p:txBody>
          <a:bodyPr wrap="none" lIns="0" tIns="0" rIns="0" bIns="0">
            <a:noAutofit/>
          </a:bodyPr>
          <a:lstStyle/>
          <a:p>
            <a:pPr marL="0" marR="0" indent="0"/>
            <a:r>
              <a:rPr lang="ru" sz="650" cap="small">
                <a:solidFill>
                  <a:srgbClr val="FFFFFF"/>
                </a:solidFill>
                <a:latin typeface="Arial"/>
              </a:rPr>
              <a:t>:оиро</a:t>
            </a:r>
          </a:p>
        </p:txBody>
      </p:sp>
      <p:sp>
        <p:nvSpPr>
          <p:cNvPr id="19" name="Прямоугольник 18"/>
          <p:cNvSpPr/>
          <p:nvPr/>
        </p:nvSpPr>
        <p:spPr>
          <a:xfrm>
            <a:off x="2578608" y="1749552"/>
            <a:ext cx="286512" cy="88392"/>
          </a:xfrm>
          <a:prstGeom prst="rect">
            <a:avLst/>
          </a:prstGeom>
          <a:solidFill>
            <a:srgbClr val="01025A"/>
          </a:solidFill>
        </p:spPr>
        <p:txBody>
          <a:bodyPr wrap="none" lIns="0" tIns="0" rIns="0" bIns="0">
            <a:noAutofit/>
          </a:bodyPr>
          <a:lstStyle/>
          <a:p>
            <a:pPr marL="0" marR="0" indent="0"/>
            <a:r>
              <a:rPr lang="ru" sz="650" cap="small">
                <a:solidFill>
                  <a:srgbClr val="FFFFFF"/>
                </a:solidFill>
                <a:latin typeface="Arial"/>
              </a:rPr>
              <a:t>:оиро</a:t>
            </a:r>
          </a:p>
        </p:txBody>
      </p:sp>
      <p:sp>
        <p:nvSpPr>
          <p:cNvPr id="20" name="Прямоугольник 19"/>
          <p:cNvSpPr/>
          <p:nvPr/>
        </p:nvSpPr>
        <p:spPr>
          <a:xfrm>
            <a:off x="624840" y="1996440"/>
            <a:ext cx="1036320" cy="429768"/>
          </a:xfrm>
          <a:prstGeom prst="rect">
            <a:avLst/>
          </a:prstGeom>
          <a:solidFill>
            <a:srgbClr val="01005B"/>
          </a:solidFill>
        </p:spPr>
        <p:txBody>
          <a:bodyPr lIns="0" tIns="0" rIns="0" bIns="0">
            <a:noAutofit/>
          </a:bodyPr>
          <a:lstStyle/>
          <a:p>
            <a:pPr marL="0" marR="0" indent="0" defTabSz="944880">
              <a:lnSpc>
                <a:spcPct val="91000"/>
              </a:lnSpc>
              <a:tabLst>
                <a:tab pos="944880" algn="l"/>
              </a:tabLst>
            </a:pPr>
            <a:r>
              <a:rPr lang="ru" sz="600" b="1">
                <a:solidFill>
                  <a:srgbClr val="FFFFFF"/>
                </a:solidFill>
                <a:latin typeface="Arial"/>
              </a:rPr>
              <a:t>ОБЗОР	</a:t>
            </a:r>
            <a:r>
              <a:rPr lang="ru" sz="600" b="1">
                <a:solidFill>
                  <a:srgbClr val="F5B612"/>
                </a:solidFill>
                <a:latin typeface="Arial"/>
              </a:rPr>
              <a:t>■</a:t>
            </a:r>
          </a:p>
          <a:p>
            <a:pPr marL="0" marR="0" indent="0">
              <a:lnSpc>
                <a:spcPct val="91000"/>
              </a:lnSpc>
            </a:pPr>
            <a:r>
              <a:rPr lang="ru" sz="600" b="1">
                <a:solidFill>
                  <a:srgbClr val="FFFFFF"/>
                </a:solidFill>
                <a:latin typeface="Arial"/>
              </a:rPr>
              <a:t>ИЗМЕНЕНИЙ ЗАКОНОДАТЕЛЬСТВА 1</a:t>
            </a:r>
          </a:p>
          <a:p>
            <a:pPr marL="0" marR="0" indent="0">
              <a:lnSpc>
                <a:spcPct val="91000"/>
              </a:lnSpc>
            </a:pPr>
            <a:r>
              <a:rPr lang="ru" sz="600" b="1">
                <a:solidFill>
                  <a:srgbClr val="FFFFFF"/>
                </a:solidFill>
                <a:latin typeface="Arial"/>
              </a:rPr>
              <a:t>В СФЕРЕ ОБРАЗОВАНИЯ</a:t>
            </a:r>
          </a:p>
          <a:p>
            <a:pPr marL="0" marR="0" indent="0"/>
            <a:r>
              <a:rPr lang="ru" sz="400" b="1">
                <a:solidFill>
                  <a:srgbClr val="CFCEE1"/>
                </a:solidFill>
                <a:latin typeface="Arial"/>
              </a:rPr>
              <a:t>19.12.2022 - 25.12.2022</a:t>
            </a:r>
          </a:p>
        </p:txBody>
      </p:sp>
      <p:sp>
        <p:nvSpPr>
          <p:cNvPr id="21" name="Прямоугольник 20"/>
          <p:cNvSpPr/>
          <p:nvPr/>
        </p:nvSpPr>
        <p:spPr>
          <a:xfrm>
            <a:off x="2337816" y="1987296"/>
            <a:ext cx="1039368" cy="435864"/>
          </a:xfrm>
          <a:prstGeom prst="rect">
            <a:avLst/>
          </a:prstGeom>
          <a:solidFill>
            <a:srgbClr val="00005B"/>
          </a:solidFill>
        </p:spPr>
        <p:txBody>
          <a:bodyPr lIns="0" tIns="0" rIns="0" bIns="0">
            <a:noAutofit/>
          </a:bodyPr>
          <a:lstStyle/>
          <a:p>
            <a:pPr marL="0" marR="0" indent="0" defTabSz="950976">
              <a:tabLst>
                <a:tab pos="950976" algn="l"/>
              </a:tabLst>
            </a:pPr>
            <a:r>
              <a:rPr lang="ru" sz="600" b="1">
                <a:solidFill>
                  <a:srgbClr val="FFFFFF"/>
                </a:solidFill>
                <a:latin typeface="Arial"/>
              </a:rPr>
              <a:t>ОБЗОР	1</a:t>
            </a:r>
          </a:p>
          <a:p>
            <a:pPr marL="0" marR="0" indent="0"/>
            <a:r>
              <a:rPr lang="ru" sz="600" b="1">
                <a:solidFill>
                  <a:srgbClr val="FFFFFF"/>
                </a:solidFill>
                <a:latin typeface="Arial"/>
              </a:rPr>
              <a:t>ИЗМЕНЕНИЙ</a:t>
            </a:r>
          </a:p>
          <a:p>
            <a:pPr marL="0" marR="0" indent="0"/>
            <a:r>
              <a:rPr lang="ru" sz="600" b="1">
                <a:solidFill>
                  <a:srgbClr val="FFFFFF"/>
                </a:solidFill>
                <a:latin typeface="Arial"/>
              </a:rPr>
              <a:t>ЗАКОНОДАТЕЛЬСТВА ] В СФЕРЕ ОБРАЗОВАНИЯ</a:t>
            </a:r>
          </a:p>
          <a:p>
            <a:pPr marL="0" marR="0" indent="0"/>
            <a:r>
              <a:rPr lang="ru" sz="400" b="1">
                <a:solidFill>
                  <a:srgbClr val="CFCEE1"/>
                </a:solidFill>
                <a:latin typeface="Arial"/>
              </a:rPr>
              <a:t>19.12.2022 ■ 25.12.2022</a:t>
            </a:r>
          </a:p>
        </p:txBody>
      </p:sp>
      <p:sp>
        <p:nvSpPr>
          <p:cNvPr id="22" name="Прямоугольник 21"/>
          <p:cNvSpPr/>
          <p:nvPr/>
        </p:nvSpPr>
        <p:spPr>
          <a:xfrm>
            <a:off x="630936" y="2526792"/>
            <a:ext cx="792480" cy="298704"/>
          </a:xfrm>
          <a:prstGeom prst="rect">
            <a:avLst/>
          </a:prstGeom>
          <a:solidFill>
            <a:srgbClr val="01015B"/>
          </a:solidFill>
        </p:spPr>
        <p:txBody>
          <a:bodyPr lIns="0" tIns="0" rIns="0" bIns="0">
            <a:noAutofit/>
          </a:bodyPr>
          <a:lstStyle/>
          <a:p>
            <a:pPr marL="0" marR="0" indent="0">
              <a:lnSpc>
                <a:spcPct val="94000"/>
              </a:lnSpc>
            </a:pPr>
            <a:r>
              <a:rPr lang="ru" sz="400" b="1">
                <a:solidFill>
                  <a:srgbClr val="8585B7"/>
                </a:solidFill>
                <a:latin typeface="Arial"/>
              </a:rPr>
              <a:t>Приказ Минпросвещения России от 23.11.2022 № 1014 «Об утверждении федеральной образовательной программы среднего обшего образования*</a:t>
            </a:r>
          </a:p>
        </p:txBody>
      </p:sp>
      <p:sp>
        <p:nvSpPr>
          <p:cNvPr id="23" name="Прямоугольник 22"/>
          <p:cNvSpPr/>
          <p:nvPr/>
        </p:nvSpPr>
        <p:spPr>
          <a:xfrm>
            <a:off x="2340864" y="2523744"/>
            <a:ext cx="792480" cy="402336"/>
          </a:xfrm>
          <a:prstGeom prst="rect">
            <a:avLst/>
          </a:prstGeom>
          <a:solidFill>
            <a:srgbClr val="01015B"/>
          </a:solidFill>
        </p:spPr>
        <p:txBody>
          <a:bodyPr lIns="0" tIns="0" rIns="0" bIns="0">
            <a:noAutofit/>
          </a:bodyPr>
          <a:lstStyle/>
          <a:p>
            <a:pPr marL="0" marR="0" indent="0">
              <a:lnSpc>
                <a:spcPct val="94000"/>
              </a:lnSpc>
            </a:pPr>
            <a:r>
              <a:rPr lang="ru" sz="400" b="1">
                <a:solidFill>
                  <a:srgbClr val="8585B7"/>
                </a:solidFill>
                <a:latin typeface="Arial"/>
              </a:rPr>
              <a:t>Приказ Министерства просвещения Российской Федерации от 16.11.2022 №992 "Об утверждении федеральной образовательной программы начального общего образования"</a:t>
            </a:r>
          </a:p>
        </p:txBody>
      </p:sp>
      <p:sp>
        <p:nvSpPr>
          <p:cNvPr id="25" name="Прямоугольник 24"/>
          <p:cNvSpPr/>
          <p:nvPr/>
        </p:nvSpPr>
        <p:spPr>
          <a:xfrm>
            <a:off x="7513320" y="2002536"/>
            <a:ext cx="923544" cy="234696"/>
          </a:xfrm>
          <a:prstGeom prst="rect">
            <a:avLst/>
          </a:prstGeom>
          <a:solidFill>
            <a:srgbClr val="01005B"/>
          </a:solidFill>
        </p:spPr>
        <p:txBody>
          <a:bodyPr lIns="0" tIns="0" rIns="0" bIns="0">
            <a:noAutofit/>
          </a:bodyPr>
          <a:lstStyle/>
          <a:p>
            <a:pPr marL="0" marR="0" indent="0"/>
            <a:r>
              <a:rPr lang="ru" sz="600" b="1">
                <a:solidFill>
                  <a:srgbClr val="FFFFFF"/>
                </a:solidFill>
                <a:latin typeface="Arial"/>
              </a:rPr>
              <a:t>ОБЗОР</a:t>
            </a:r>
          </a:p>
          <a:p>
            <a:pPr marL="0" marR="0" indent="0"/>
            <a:r>
              <a:rPr lang="ru" sz="600" b="1">
                <a:solidFill>
                  <a:srgbClr val="FFFFFF"/>
                </a:solidFill>
                <a:latin typeface="Arial"/>
              </a:rPr>
              <a:t>ИЗМЕНЕНИЙ</a:t>
            </a:r>
          </a:p>
          <a:p>
            <a:pPr marL="0" marR="0" indent="0"/>
            <a:r>
              <a:rPr lang="ru" sz="600" b="1">
                <a:solidFill>
                  <a:srgbClr val="FFFFFF"/>
                </a:solidFill>
                <a:latin typeface="Arial"/>
              </a:rPr>
              <a:t>ЗАКОНОДАТЕЛЬСТВА</a:t>
            </a:r>
          </a:p>
        </p:txBody>
      </p:sp>
      <p:sp>
        <p:nvSpPr>
          <p:cNvPr id="26" name="Прямоугольник 25"/>
          <p:cNvSpPr/>
          <p:nvPr/>
        </p:nvSpPr>
        <p:spPr>
          <a:xfrm>
            <a:off x="7513320" y="2252472"/>
            <a:ext cx="1036320" cy="146304"/>
          </a:xfrm>
          <a:prstGeom prst="rect">
            <a:avLst/>
          </a:prstGeom>
          <a:solidFill>
            <a:srgbClr val="01005B"/>
          </a:solidFill>
        </p:spPr>
        <p:txBody>
          <a:bodyPr lIns="0" tIns="0" rIns="0" bIns="0">
            <a:noAutofit/>
          </a:bodyPr>
          <a:lstStyle/>
          <a:p>
            <a:pPr marL="0" marR="0" indent="0"/>
            <a:r>
              <a:rPr lang="ru" sz="600" b="1">
                <a:solidFill>
                  <a:srgbClr val="FFFFFF"/>
                </a:solidFill>
                <a:latin typeface="Arial"/>
              </a:rPr>
              <a:t>В СФЕРЕ ОБРАЗОВАНИЯ</a:t>
            </a:r>
          </a:p>
          <a:p>
            <a:pPr marL="0" marR="0" indent="0"/>
            <a:r>
              <a:rPr lang="ru" sz="400" b="1">
                <a:solidFill>
                  <a:srgbClr val="CFCEE1"/>
                </a:solidFill>
                <a:latin typeface="Arial"/>
              </a:rPr>
              <a:t>19.12.2022 - 25.12.2022</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6384" y="2124456"/>
            <a:ext cx="7580376" cy="829056"/>
          </a:xfrm>
          <a:prstGeom prst="rect">
            <a:avLst/>
          </a:prstGeom>
          <a:solidFill>
            <a:srgbClr val="003466"/>
          </a:solidFill>
        </p:spPr>
        <p:txBody>
          <a:bodyPr lIns="0" tIns="0" rIns="0" bIns="0">
            <a:noAutofit/>
          </a:bodyPr>
          <a:lstStyle/>
          <a:p>
            <a:pPr marL="0" marR="0" indent="0" algn="ctr">
              <a:spcBef>
                <a:spcPts val="10640"/>
              </a:spcBef>
            </a:pPr>
            <a:r>
              <a:rPr lang="ru" sz="3200" b="1">
                <a:solidFill>
                  <a:srgbClr val="FFFFFF"/>
                </a:solidFill>
                <a:latin typeface="Century Gothic"/>
              </a:rPr>
              <a:t>Реализация ФООП НОО, ФООП ООО, ФООП СОО</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2192" y="12192"/>
            <a:ext cx="6443472" cy="5132832"/>
          </a:xfrm>
          <a:prstGeom prst="rect">
            <a:avLst/>
          </a:prstGeom>
        </p:spPr>
      </p:pic>
      <p:pic>
        <p:nvPicPr>
          <p:cNvPr id="3" name="Рисунок 2"/>
          <p:cNvPicPr>
            <a:picLocks noChangeAspect="1"/>
          </p:cNvPicPr>
          <p:nvPr/>
        </p:nvPicPr>
        <p:blipFill>
          <a:blip r:embed="rId3"/>
          <a:stretch>
            <a:fillRect/>
          </a:stretch>
        </p:blipFill>
        <p:spPr>
          <a:xfrm>
            <a:off x="7443216" y="42672"/>
            <a:ext cx="649224" cy="975360"/>
          </a:xfrm>
          <a:prstGeom prst="rect">
            <a:avLst/>
          </a:prstGeom>
        </p:spPr>
      </p:pic>
      <p:sp>
        <p:nvSpPr>
          <p:cNvPr id="4" name="Прямоугольник 3"/>
          <p:cNvSpPr/>
          <p:nvPr/>
        </p:nvSpPr>
        <p:spPr>
          <a:xfrm>
            <a:off x="6534912" y="1039368"/>
            <a:ext cx="2538984" cy="865632"/>
          </a:xfrm>
          <a:prstGeom prst="rect">
            <a:avLst/>
          </a:prstGeom>
          <a:noFill/>
        </p:spPr>
        <p:txBody>
          <a:bodyPr lIns="0" tIns="0" rIns="0" bIns="0">
            <a:noAutofit/>
          </a:bodyPr>
          <a:lstStyle/>
          <a:p>
            <a:pPr marL="0" marR="0" indent="0"/>
            <a:r>
              <a:rPr lang="ru" sz="550" b="1">
                <a:latin typeface="Arial"/>
              </a:rPr>
              <a:t>Ч. 10 СТ. 2</a:t>
            </a:r>
          </a:p>
          <a:p>
            <a:pPr marL="0" marR="0" indent="0" algn="just"/>
            <a:r>
              <a:rPr lang="ru" sz="700">
                <a:latin typeface="Century Gothic"/>
              </a:rPr>
              <a:t>10.1 Федеральная основная общеобразовательная программа - учебно-методическая документация, 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a:t>
            </a:r>
          </a:p>
        </p:txBody>
      </p:sp>
      <p:sp>
        <p:nvSpPr>
          <p:cNvPr id="5" name="Прямоугольник 4"/>
          <p:cNvSpPr/>
          <p:nvPr/>
        </p:nvSpPr>
        <p:spPr>
          <a:xfrm>
            <a:off x="6528816" y="1999488"/>
            <a:ext cx="2548128" cy="1505712"/>
          </a:xfrm>
          <a:prstGeom prst="rect">
            <a:avLst/>
          </a:prstGeom>
          <a:noFill/>
        </p:spPr>
        <p:txBody>
          <a:bodyPr lIns="0" tIns="0" rIns="0" bIns="0">
            <a:noAutofit/>
          </a:bodyPr>
          <a:lstStyle/>
          <a:p>
            <a:pPr marL="0" marR="0" indent="0"/>
            <a:r>
              <a:rPr lang="ru" sz="550" b="1">
                <a:latin typeface="Arial"/>
              </a:rPr>
              <a:t>Ч. 6 СТ. 12</a:t>
            </a:r>
          </a:p>
          <a:p>
            <a:pPr marL="0" marR="0" indent="0" algn="just"/>
            <a:r>
              <a:rPr lang="ru" sz="700">
                <a:latin typeface="Century Gothic"/>
              </a:rPr>
              <a:t>6.2 Организация, осуществляющая образовательную деятельность по имеющим государственную аккредитацию образовательным программам начального общего, основного общего, среднего общего образования, при разработке соответствующей общеобразовательной программы вправе предусмотреть перераспределение предусмотренного в федеральном учебном плане времени на изучение учебных предметов, по которым не проводится государственная итоговая аттестация, в пользу изучения иных учебных предметов, в том числе на организацию углубленного изучения отдельных учебных предметов и профильное обучение.</a:t>
            </a:r>
          </a:p>
        </p:txBody>
      </p:sp>
      <p:sp>
        <p:nvSpPr>
          <p:cNvPr id="6" name="Прямоугольник 5"/>
          <p:cNvSpPr/>
          <p:nvPr/>
        </p:nvSpPr>
        <p:spPr>
          <a:xfrm>
            <a:off x="6528816" y="3599688"/>
            <a:ext cx="2548128" cy="1508760"/>
          </a:xfrm>
          <a:prstGeom prst="rect">
            <a:avLst/>
          </a:prstGeom>
          <a:noFill/>
        </p:spPr>
        <p:txBody>
          <a:bodyPr lIns="0" tIns="0" rIns="0" bIns="0">
            <a:noAutofit/>
          </a:bodyPr>
          <a:lstStyle/>
          <a:p>
            <a:pPr marL="0" marR="0" indent="0"/>
            <a:r>
              <a:rPr lang="ru" sz="550" b="1">
                <a:latin typeface="Arial"/>
              </a:rPr>
              <a:t>Ч. 6 СТ. 12</a:t>
            </a:r>
          </a:p>
          <a:p>
            <a:pPr marL="0" marR="0" indent="0" algn="just"/>
            <a:r>
              <a:rPr lang="ru" sz="700">
                <a:latin typeface="Century Gothic"/>
              </a:rPr>
              <a:t>6.3 При разработке основной образовательной программы организация, осуществляющая образовательную деятельность по имеющим государственную аккредитацию образовательным программам начального общего, основного общего, среднего общего образования предусматривают непосредственное применение при реализации обязательной части образовательной программы НОО федеральных рабочих программ по учебным предметам «Русский язык», «Литературное чтение», «Окружающий мир», а при реализации обязательной части ОО и СОО - «Русский язык», «Литература», «История», «Обществознание», «География», «ОБЖ».</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4651248" y="1691640"/>
            <a:ext cx="2706624" cy="563880"/>
          </a:xfrm>
          <a:prstGeom prst="rect">
            <a:avLst/>
          </a:prstGeom>
        </p:spPr>
      </p:pic>
      <p:pic>
        <p:nvPicPr>
          <p:cNvPr id="3" name="Рисунок 2"/>
          <p:cNvPicPr>
            <a:picLocks noChangeAspect="1"/>
          </p:cNvPicPr>
          <p:nvPr/>
        </p:nvPicPr>
        <p:blipFill>
          <a:blip r:embed="rId3"/>
          <a:stretch>
            <a:fillRect/>
          </a:stretch>
        </p:blipFill>
        <p:spPr>
          <a:xfrm>
            <a:off x="7363968" y="2130552"/>
            <a:ext cx="399288" cy="231648"/>
          </a:xfrm>
          <a:prstGeom prst="rect">
            <a:avLst/>
          </a:prstGeom>
        </p:spPr>
      </p:pic>
      <p:pic>
        <p:nvPicPr>
          <p:cNvPr id="4" name="Рисунок 3"/>
          <p:cNvPicPr>
            <a:picLocks noChangeAspect="1"/>
          </p:cNvPicPr>
          <p:nvPr/>
        </p:nvPicPr>
        <p:blipFill>
          <a:blip r:embed="rId4"/>
          <a:stretch>
            <a:fillRect/>
          </a:stretch>
        </p:blipFill>
        <p:spPr>
          <a:xfrm>
            <a:off x="7327392" y="2542032"/>
            <a:ext cx="1048512" cy="399288"/>
          </a:xfrm>
          <a:prstGeom prst="rect">
            <a:avLst/>
          </a:prstGeom>
        </p:spPr>
      </p:pic>
      <p:pic>
        <p:nvPicPr>
          <p:cNvPr id="5" name="Рисунок 4"/>
          <p:cNvPicPr>
            <a:picLocks noChangeAspect="1"/>
          </p:cNvPicPr>
          <p:nvPr/>
        </p:nvPicPr>
        <p:blipFill>
          <a:blip r:embed="rId5"/>
          <a:stretch>
            <a:fillRect/>
          </a:stretch>
        </p:blipFill>
        <p:spPr>
          <a:xfrm>
            <a:off x="7427976" y="3230880"/>
            <a:ext cx="399288" cy="402336"/>
          </a:xfrm>
          <a:prstGeom prst="rect">
            <a:avLst/>
          </a:prstGeom>
        </p:spPr>
      </p:pic>
      <p:sp>
        <p:nvSpPr>
          <p:cNvPr id="6" name="Прямоугольник 5"/>
          <p:cNvSpPr/>
          <p:nvPr/>
        </p:nvSpPr>
        <p:spPr>
          <a:xfrm>
            <a:off x="1002792" y="51816"/>
            <a:ext cx="7165848" cy="688848"/>
          </a:xfrm>
          <a:prstGeom prst="rect">
            <a:avLst/>
          </a:prstGeom>
          <a:solidFill>
            <a:srgbClr val="FE0000"/>
          </a:solidFill>
        </p:spPr>
        <p:txBody>
          <a:bodyPr lIns="0" tIns="0" rIns="0" bIns="0">
            <a:noAutofit/>
          </a:bodyPr>
          <a:lstStyle/>
          <a:p>
            <a:pPr marL="0" marR="0" indent="0" algn="ctr"/>
            <a:r>
              <a:rPr lang="ru" sz="2400" b="1">
                <a:solidFill>
                  <a:srgbClr val="FFFFFF"/>
                </a:solidFill>
                <a:latin typeface="Century Gothic"/>
              </a:rPr>
              <a:t>Порядок разработки федеральных основных общеобразовательных программ (ФООП)</a:t>
            </a:r>
          </a:p>
        </p:txBody>
      </p:sp>
      <p:sp>
        <p:nvSpPr>
          <p:cNvPr id="7" name="Прямоугольник 6"/>
          <p:cNvSpPr/>
          <p:nvPr/>
        </p:nvSpPr>
        <p:spPr>
          <a:xfrm>
            <a:off x="1356360" y="963168"/>
            <a:ext cx="3130296" cy="701040"/>
          </a:xfrm>
          <a:prstGeom prst="rect">
            <a:avLst/>
          </a:prstGeom>
          <a:noFill/>
        </p:spPr>
        <p:txBody>
          <a:bodyPr lIns="0" tIns="0" rIns="0" bIns="0">
            <a:noAutofit/>
          </a:bodyPr>
          <a:lstStyle/>
          <a:p>
            <a:pPr marL="0" marR="0" indent="0" algn="ctr"/>
            <a:r>
              <a:rPr lang="ru" sz="1200" b="1">
                <a:latin typeface="Century Gothic"/>
              </a:rPr>
              <a:t>Заседание ФУМО</a:t>
            </a:r>
          </a:p>
          <a:p>
            <a:pPr marL="0" marR="0" indent="0" algn="ctr">
              <a:lnSpc>
                <a:spcPct val="97000"/>
              </a:lnSpc>
            </a:pPr>
            <a:r>
              <a:rPr lang="ru" sz="1200">
                <a:latin typeface="Century Gothic"/>
              </a:rPr>
              <a:t>► проект ФООП</a:t>
            </a:r>
          </a:p>
          <a:p>
            <a:pPr marL="0" marR="0" indent="0" algn="ctr">
              <a:lnSpc>
                <a:spcPct val="97000"/>
              </a:lnSpc>
            </a:pPr>
            <a:r>
              <a:rPr lang="ru" sz="1200">
                <a:latin typeface="Century Gothic"/>
              </a:rPr>
              <a:t>► результаты рассмотрения/экспертизы</a:t>
            </a:r>
          </a:p>
          <a:p>
            <a:pPr marL="0" marR="0" indent="0" algn="ctr">
              <a:lnSpc>
                <a:spcPct val="97000"/>
              </a:lnSpc>
            </a:pPr>
            <a:r>
              <a:rPr lang="ru" sz="1200">
                <a:latin typeface="Century Gothic"/>
              </a:rPr>
              <a:t>► пояснительная записка</a:t>
            </a:r>
          </a:p>
        </p:txBody>
      </p:sp>
      <p:sp>
        <p:nvSpPr>
          <p:cNvPr id="8" name="Прямоугольник 7"/>
          <p:cNvSpPr/>
          <p:nvPr/>
        </p:nvSpPr>
        <p:spPr>
          <a:xfrm>
            <a:off x="5495544" y="835152"/>
            <a:ext cx="3456432" cy="661416"/>
          </a:xfrm>
          <a:prstGeom prst="rect">
            <a:avLst/>
          </a:prstGeom>
          <a:noFill/>
        </p:spPr>
        <p:txBody>
          <a:bodyPr lIns="0" tIns="0" rIns="0" bIns="0">
            <a:noAutofit/>
          </a:bodyPr>
          <a:lstStyle/>
          <a:p>
            <a:pPr marL="0" marR="0" indent="0" algn="ctr"/>
            <a:r>
              <a:rPr lang="ru" sz="850" b="1">
                <a:latin typeface="Century Gothic"/>
              </a:rPr>
              <a:t>Российская академия образования </a:t>
            </a:r>
            <a:r>
              <a:rPr lang="ru" sz="850" b="1">
                <a:solidFill>
                  <a:srgbClr val="FF0000"/>
                </a:solidFill>
                <a:latin typeface="Century Gothic"/>
              </a:rPr>
              <a:t>+ </a:t>
            </a:r>
            <a:r>
              <a:rPr lang="ru" sz="850" b="1">
                <a:latin typeface="Century Gothic"/>
              </a:rPr>
              <a:t>органы исполнительной власти </a:t>
            </a:r>
            <a:r>
              <a:rPr lang="ru" sz="850" b="1">
                <a:solidFill>
                  <a:srgbClr val="FF0000"/>
                </a:solidFill>
                <a:latin typeface="Century Gothic"/>
              </a:rPr>
              <a:t>+ </a:t>
            </a:r>
            <a:r>
              <a:rPr lang="ru" sz="850" b="1">
                <a:latin typeface="Century Gothic"/>
              </a:rPr>
              <a:t>образовательные организации высшего педагогического образования, организации дополнительного профессионального образования</a:t>
            </a:r>
          </a:p>
        </p:txBody>
      </p:sp>
      <p:graphicFrame>
        <p:nvGraphicFramePr>
          <p:cNvPr id="9" name="Таблица 8"/>
          <p:cNvGraphicFramePr>
            <a:graphicFrameLocks noGrp="1"/>
          </p:cNvGraphicFramePr>
          <p:nvPr/>
        </p:nvGraphicFramePr>
        <p:xfrm>
          <a:off x="36576" y="2081784"/>
          <a:ext cx="5577840" cy="1569720"/>
        </p:xfrm>
        <a:graphic>
          <a:graphicData uri="http://schemas.openxmlformats.org/drawingml/2006/table">
            <a:tbl>
              <a:tblPr/>
              <a:tblGrid>
                <a:gridCol w="1310640"/>
                <a:gridCol w="1313688"/>
                <a:gridCol w="1304544"/>
                <a:gridCol w="1648968"/>
              </a:tblGrid>
              <a:tr h="795528">
                <a:tc>
                  <a:txBody>
                    <a:bodyPr/>
                    <a:lstStyle/>
                    <a:p>
                      <a:pPr marL="0" marR="0" indent="0" algn="ctr"/>
                      <a:r>
                        <a:rPr lang="ru" sz="1200" b="1">
                          <a:solidFill>
                            <a:srgbClr val="FF0000"/>
                          </a:solidFill>
                          <a:latin typeface="Century Gothic"/>
                        </a:rPr>
                        <a:t>проект ФООП</a:t>
                      </a:r>
                    </a:p>
                    <a:p>
                      <a:pPr marL="0" marR="0" indent="0">
                        <a:lnSpc>
                          <a:spcPct val="97000"/>
                        </a:lnSpc>
                      </a:pPr>
                      <a:r>
                        <a:rPr lang="ru" sz="1200">
                          <a:latin typeface="Century Gothic"/>
                        </a:rPr>
                        <a:t>рекомендовать</a:t>
                      </a:r>
                    </a:p>
                  </a:txBody>
                  <a:tcPr marL="0" marR="0" marT="0" marB="0" anchor="b"/>
                </a:tc>
                <a:tc>
                  <a:txBody>
                    <a:bodyPr/>
                    <a:lstStyle/>
                    <a:p>
                      <a:pPr marL="0" marR="0" indent="0" algn="ctr"/>
                      <a:r>
                        <a:rPr lang="ru" sz="1200" b="1">
                          <a:solidFill>
                            <a:srgbClr val="FF0000"/>
                          </a:solidFill>
                          <a:latin typeface="Century Gothic"/>
                        </a:rPr>
                        <a:t>проект ФООП </a:t>
                      </a:r>
                      <a:r>
                        <a:rPr lang="ru" sz="1200">
                          <a:latin typeface="Century Gothic"/>
                        </a:rPr>
                        <a:t>не рекомендовать</a:t>
                      </a:r>
                    </a:p>
                  </a:txBody>
                  <a:tcPr marL="0" marR="0" marT="0" marB="0" anchor="b"/>
                </a:tc>
                <a:tc>
                  <a:txBody>
                    <a:bodyPr/>
                    <a:lstStyle/>
                    <a:p>
                      <a:pPr marL="0" marR="0" indent="0" algn="ctr"/>
                      <a:r>
                        <a:rPr lang="ru" sz="1200" b="1">
                          <a:solidFill>
                            <a:srgbClr val="FF0000"/>
                          </a:solidFill>
                          <a:latin typeface="Century Gothic"/>
                        </a:rPr>
                        <a:t>проект ФООП </a:t>
                      </a:r>
                      <a:r>
                        <a:rPr lang="ru" sz="1200">
                          <a:latin typeface="Century Gothic"/>
                        </a:rPr>
                        <a:t>направить на доработку с</a:t>
                      </a:r>
                    </a:p>
                  </a:txBody>
                  <a:tcPr marL="0" marR="0" marT="0" marB="0" anchor="b"/>
                </a:tc>
                <a:tc>
                  <a:txBody>
                    <a:bodyPr/>
                    <a:lstStyle/>
                    <a:p>
                      <a:pPr marL="0" marR="0" indent="0" algn="ctr"/>
                      <a:r>
                        <a:rPr lang="ru" sz="1200" b="1">
                          <a:solidFill>
                            <a:srgbClr val="FF0000"/>
                          </a:solidFill>
                          <a:latin typeface="Century Gothic"/>
                        </a:rPr>
                        <a:t>проект ФООП </a:t>
                      </a:r>
                      <a:r>
                        <a:rPr lang="ru" sz="1200">
                          <a:latin typeface="Century Gothic"/>
                        </a:rPr>
                        <a:t>направить на доработку с последующим</a:t>
                      </a:r>
                    </a:p>
                  </a:txBody>
                  <a:tcPr marL="0" marR="0" marT="0" marB="0" anchor="b"/>
                </a:tc>
              </a:tr>
              <a:tr h="192024">
                <a:tc>
                  <a:txBody>
                    <a:bodyPr/>
                    <a:lstStyle/>
                    <a:p>
                      <a:pPr marL="0" marR="0" indent="0" algn="ctr"/>
                      <a:r>
                        <a:rPr lang="ru" sz="1200">
                          <a:latin typeface="Century Gothic"/>
                        </a:rPr>
                        <a:t>к утверждению</a:t>
                      </a:r>
                    </a:p>
                  </a:txBody>
                  <a:tcPr marL="0" marR="0" marT="0" marB="0"/>
                </a:tc>
                <a:tc>
                  <a:txBody>
                    <a:bodyPr/>
                    <a:lstStyle/>
                    <a:p>
                      <a:pPr marL="0" marR="0" indent="0" algn="just"/>
                      <a:r>
                        <a:rPr lang="ru" sz="1200">
                          <a:latin typeface="Century Gothic"/>
                        </a:rPr>
                        <a:t>к утверждению</a:t>
                      </a:r>
                    </a:p>
                  </a:txBody>
                  <a:tcPr marL="0" marR="0" marT="0" marB="0" anchor="b"/>
                </a:tc>
                <a:tc>
                  <a:txBody>
                    <a:bodyPr/>
                    <a:lstStyle/>
                    <a:p>
                      <a:pPr marL="0" marR="0" indent="0"/>
                      <a:r>
                        <a:rPr lang="ru" sz="1200">
                          <a:latin typeface="Century Gothic"/>
                        </a:rPr>
                        <a:t>последующим</a:t>
                      </a:r>
                    </a:p>
                  </a:txBody>
                  <a:tcPr marL="0" marR="0" marT="0" marB="0"/>
                </a:tc>
                <a:tc>
                  <a:txBody>
                    <a:bodyPr/>
                    <a:lstStyle/>
                    <a:p>
                      <a:pPr marL="0" marR="0" indent="0"/>
                      <a:r>
                        <a:rPr lang="ru" sz="1200">
                          <a:latin typeface="Century Gothic"/>
                        </a:rPr>
                        <a:t>рассмотрением</a:t>
                      </a:r>
                    </a:p>
                  </a:txBody>
                  <a:tcPr marL="0" marR="0" marT="0" marB="0" anchor="b"/>
                </a:tc>
              </a:tr>
              <a:tr h="368808">
                <a:tc>
                  <a:txBody>
                    <a:bodyPr/>
                    <a:lstStyle/>
                    <a:p>
                      <a:endParaRPr sz="1800"/>
                    </a:p>
                  </a:txBody>
                  <a:tcPr marL="0" marR="0" marT="0" marB="0"/>
                </a:tc>
                <a:tc gridSpan="2">
                  <a:txBody>
                    <a:bodyPr/>
                    <a:lstStyle/>
                    <a:p>
                      <a:pPr marL="1348300" marR="0" indent="0">
                        <a:spcAft>
                          <a:spcPts val="490"/>
                        </a:spcAft>
                      </a:pPr>
                      <a:r>
                        <a:rPr lang="ru" sz="1200">
                          <a:latin typeface="Century Gothic"/>
                        </a:rPr>
                        <a:t>у|верждени ем</a:t>
                      </a:r>
                    </a:p>
                    <a:p>
                      <a:pPr marL="0" marR="0" indent="0" algn="ctr"/>
                      <a:r>
                        <a:rPr lang="ru" sz="1200" b="1">
                          <a:latin typeface="Century Gothic"/>
                        </a:rPr>
                        <a:t>ПРОТОКОЛ</a:t>
                      </a:r>
                    </a:p>
                  </a:txBody>
                  <a:tcPr marL="0" marR="0" marT="0" marB="0" anchor="b"/>
                </a:tc>
                <a:tc hMerge="1">
                  <a:txBody>
                    <a:bodyPr/>
                    <a:lstStyle/>
                    <a:p>
                      <a:endParaRPr sz="1800"/>
                    </a:p>
                  </a:txBody>
                  <a:tcPr marL="0" marR="0" marT="0" marB="0"/>
                </a:tc>
                <a:tc>
                  <a:txBody>
                    <a:bodyPr/>
                    <a:lstStyle/>
                    <a:p>
                      <a:pPr marL="0" marR="0" indent="0" algn="ctr"/>
                      <a:r>
                        <a:rPr lang="ru" sz="1200">
                          <a:latin typeface="Century Gothic"/>
                        </a:rPr>
                        <a:t>на заседании ФУМО</a:t>
                      </a:r>
                    </a:p>
                  </a:txBody>
                  <a:tcPr marL="0" marR="0" marT="0" marB="0" anchor="b"/>
                </a:tc>
              </a:tr>
              <a:tr h="213360">
                <a:tc>
                  <a:txBody>
                    <a:bodyPr/>
                    <a:lstStyle/>
                    <a:p>
                      <a:endParaRPr sz="1100"/>
                    </a:p>
                  </a:txBody>
                  <a:tcPr marL="0" marR="0" marT="0" marB="0"/>
                </a:tc>
                <a:tc gridSpan="2">
                  <a:txBody>
                    <a:bodyPr/>
                    <a:lstStyle/>
                    <a:p>
                      <a:pPr marL="1056200" marR="0" indent="0"/>
                      <a:r>
                        <a:rPr lang="ru" sz="1200" b="1">
                          <a:solidFill>
                            <a:srgbClr val="FF0000"/>
                          </a:solidFill>
                          <a:latin typeface="Century Gothic"/>
                        </a:rPr>
                        <a:t>до 3 дней</a:t>
                      </a:r>
                    </a:p>
                  </a:txBody>
                  <a:tcPr marL="0" marR="0" marT="0" marB="0"/>
                </a:tc>
                <a:tc hMerge="1">
                  <a:txBody>
                    <a:bodyPr/>
                    <a:lstStyle/>
                    <a:p>
                      <a:endParaRPr sz="1100"/>
                    </a:p>
                  </a:txBody>
                  <a:tcPr marL="0" marR="0" marT="0" marB="0"/>
                </a:tc>
                <a:tc>
                  <a:txBody>
                    <a:bodyPr/>
                    <a:lstStyle/>
                    <a:p>
                      <a:endParaRPr sz="1100"/>
                    </a:p>
                  </a:txBody>
                  <a:tcPr marL="0" marR="0" marT="0" marB="0"/>
                </a:tc>
              </a:tr>
            </a:tbl>
          </a:graphicData>
        </a:graphic>
      </p:graphicFrame>
      <p:sp>
        <p:nvSpPr>
          <p:cNvPr id="10" name="Прямоугольник 9"/>
          <p:cNvSpPr/>
          <p:nvPr/>
        </p:nvSpPr>
        <p:spPr>
          <a:xfrm>
            <a:off x="7671816" y="1584960"/>
            <a:ext cx="649224" cy="304800"/>
          </a:xfrm>
          <a:prstGeom prst="rect">
            <a:avLst/>
          </a:prstGeom>
          <a:noFill/>
        </p:spPr>
        <p:txBody>
          <a:bodyPr lIns="0" tIns="0" rIns="0" bIns="0">
            <a:noAutofit/>
          </a:bodyPr>
          <a:lstStyle/>
          <a:p>
            <a:pPr marL="0" marR="0" indent="0">
              <a:lnSpc>
                <a:spcPct val="113000"/>
              </a:lnSpc>
            </a:pPr>
            <a:r>
              <a:rPr lang="ru" sz="600" b="1" i="1">
                <a:latin typeface="Century Gothic"/>
              </a:rPr>
              <a:t>Рассмотрение/ экспертиза </a:t>
            </a:r>
            <a:r>
              <a:rPr lang="ru" sz="600" b="1" i="1">
                <a:solidFill>
                  <a:srgbClr val="FF0000"/>
                </a:solidFill>
                <a:latin typeface="Century Gothic"/>
              </a:rPr>
              <a:t>до 14 дней</a:t>
            </a:r>
          </a:p>
        </p:txBody>
      </p:sp>
      <p:sp>
        <p:nvSpPr>
          <p:cNvPr id="12" name="Прямоугольник 11"/>
          <p:cNvSpPr/>
          <p:nvPr/>
        </p:nvSpPr>
        <p:spPr>
          <a:xfrm>
            <a:off x="7546848" y="1999488"/>
            <a:ext cx="1368552" cy="106680"/>
          </a:xfrm>
          <a:prstGeom prst="rect">
            <a:avLst/>
          </a:prstGeom>
          <a:noFill/>
        </p:spPr>
        <p:txBody>
          <a:bodyPr wrap="none" lIns="0" tIns="0" rIns="0" bIns="0">
            <a:noAutofit/>
          </a:bodyPr>
          <a:lstStyle/>
          <a:p>
            <a:pPr marL="0" marR="0" indent="0" algn="ctr"/>
            <a:r>
              <a:rPr lang="ru" sz="900" b="1">
                <a:latin typeface="Century Gothic"/>
              </a:rPr>
              <a:t>Федеральное учебно¬</a:t>
            </a:r>
          </a:p>
        </p:txBody>
      </p:sp>
      <p:sp>
        <p:nvSpPr>
          <p:cNvPr id="13" name="Прямоугольник 12"/>
          <p:cNvSpPr/>
          <p:nvPr/>
        </p:nvSpPr>
        <p:spPr>
          <a:xfrm>
            <a:off x="7760208" y="2161032"/>
            <a:ext cx="941832" cy="210312"/>
          </a:xfrm>
          <a:prstGeom prst="rect">
            <a:avLst/>
          </a:prstGeom>
          <a:noFill/>
        </p:spPr>
        <p:txBody>
          <a:bodyPr lIns="0" tIns="0" rIns="0" bIns="0">
            <a:noAutofit/>
          </a:bodyPr>
          <a:lstStyle/>
          <a:p>
            <a:pPr marL="0" marR="0" indent="0" algn="ctr"/>
            <a:r>
              <a:rPr lang="ru" sz="900" b="1">
                <a:latin typeface="Century Gothic"/>
              </a:rPr>
              <a:t>методическое объединение</a:t>
            </a:r>
          </a:p>
        </p:txBody>
      </p:sp>
      <p:sp>
        <p:nvSpPr>
          <p:cNvPr id="14" name="Прямоугольник 13"/>
          <p:cNvSpPr/>
          <p:nvPr/>
        </p:nvSpPr>
        <p:spPr>
          <a:xfrm>
            <a:off x="7452360" y="2410968"/>
            <a:ext cx="1514856" cy="106680"/>
          </a:xfrm>
          <a:prstGeom prst="rect">
            <a:avLst/>
          </a:prstGeom>
          <a:noFill/>
        </p:spPr>
        <p:txBody>
          <a:bodyPr wrap="none" lIns="0" tIns="0" rIns="0" bIns="0">
            <a:noAutofit/>
          </a:bodyPr>
          <a:lstStyle/>
          <a:p>
            <a:pPr marL="0" marR="0" indent="0" algn="ctr"/>
            <a:r>
              <a:rPr lang="ru" sz="900" b="1">
                <a:latin typeface="Century Gothic"/>
              </a:rPr>
              <a:t>по общему образованию</a:t>
            </a:r>
          </a:p>
        </p:txBody>
      </p:sp>
      <p:sp>
        <p:nvSpPr>
          <p:cNvPr id="15" name="Прямоугольник 14"/>
          <p:cNvSpPr/>
          <p:nvPr/>
        </p:nvSpPr>
        <p:spPr>
          <a:xfrm>
            <a:off x="6263640" y="2965704"/>
            <a:ext cx="1423416" cy="265176"/>
          </a:xfrm>
          <a:prstGeom prst="rect">
            <a:avLst/>
          </a:prstGeom>
          <a:noFill/>
        </p:spPr>
        <p:txBody>
          <a:bodyPr lIns="0" tIns="0" rIns="0" bIns="0">
            <a:noAutofit/>
          </a:bodyPr>
          <a:lstStyle/>
          <a:p>
            <a:pPr marL="0" marR="0" indent="0" algn="ctr"/>
            <a:r>
              <a:rPr lang="ru" sz="900" b="1">
                <a:latin typeface="Century Gothic"/>
              </a:rPr>
              <a:t>ИНр$://^ед^Iа^^оп.доV.^^/ </a:t>
            </a:r>
            <a:r>
              <a:rPr lang="ru" sz="800" b="1" i="1">
                <a:solidFill>
                  <a:srgbClr val="FF0000"/>
                </a:solidFill>
                <a:latin typeface="Century Gothic"/>
              </a:rPr>
              <a:t>(14 дней)</a:t>
            </a:r>
          </a:p>
        </p:txBody>
      </p:sp>
      <p:sp>
        <p:nvSpPr>
          <p:cNvPr id="16" name="Прямоугольник 15"/>
          <p:cNvSpPr/>
          <p:nvPr/>
        </p:nvSpPr>
        <p:spPr>
          <a:xfrm>
            <a:off x="344424" y="4059936"/>
            <a:ext cx="1444752" cy="338328"/>
          </a:xfrm>
          <a:prstGeom prst="rect">
            <a:avLst/>
          </a:prstGeom>
          <a:noFill/>
        </p:spPr>
        <p:txBody>
          <a:bodyPr lIns="0" tIns="0" rIns="0" bIns="0">
            <a:noAutofit/>
          </a:bodyPr>
          <a:lstStyle/>
          <a:p>
            <a:pPr marL="0" marR="0" indent="0"/>
            <a:r>
              <a:rPr lang="ru" sz="1200" b="1">
                <a:latin typeface="Century Gothic"/>
              </a:rPr>
              <a:t>Минпросвещения</a:t>
            </a:r>
          </a:p>
          <a:p>
            <a:pPr marL="0" marR="0" indent="342900">
              <a:lnSpc>
                <a:spcPct val="97000"/>
              </a:lnSpc>
            </a:pPr>
            <a:r>
              <a:rPr lang="ru" sz="1200" b="1">
                <a:latin typeface="Century Gothic"/>
              </a:rPr>
              <a:t>России</a:t>
            </a:r>
          </a:p>
        </p:txBody>
      </p:sp>
      <p:sp>
        <p:nvSpPr>
          <p:cNvPr id="17" name="Прямоугольник 16"/>
          <p:cNvSpPr/>
          <p:nvPr/>
        </p:nvSpPr>
        <p:spPr>
          <a:xfrm>
            <a:off x="2033016" y="4108704"/>
            <a:ext cx="402336" cy="100584"/>
          </a:xfrm>
          <a:prstGeom prst="rect">
            <a:avLst/>
          </a:prstGeom>
          <a:noFill/>
        </p:spPr>
        <p:txBody>
          <a:bodyPr wrap="none" lIns="0" tIns="0" rIns="0" bIns="0">
            <a:noAutofit/>
          </a:bodyPr>
          <a:lstStyle/>
          <a:p>
            <a:pPr marL="0" marR="0" indent="0"/>
            <a:r>
              <a:rPr lang="ru" sz="600" b="1" i="1">
                <a:solidFill>
                  <a:srgbClr val="FF0000"/>
                </a:solidFill>
                <a:latin typeface="Century Gothic"/>
              </a:rPr>
              <a:t>до 7</a:t>
            </a:r>
            <a:r>
              <a:rPr lang="ru" sz="600" b="1">
                <a:solidFill>
                  <a:srgbClr val="FF0000"/>
                </a:solidFill>
                <a:latin typeface="Century Gothic"/>
              </a:rPr>
              <a:t> дней</a:t>
            </a:r>
          </a:p>
        </p:txBody>
      </p:sp>
      <p:sp>
        <p:nvSpPr>
          <p:cNvPr id="18" name="Прямоугольник 17"/>
          <p:cNvSpPr/>
          <p:nvPr/>
        </p:nvSpPr>
        <p:spPr>
          <a:xfrm>
            <a:off x="2834640" y="4151376"/>
            <a:ext cx="597408" cy="152400"/>
          </a:xfrm>
          <a:prstGeom prst="rect">
            <a:avLst/>
          </a:prstGeom>
          <a:noFill/>
        </p:spPr>
        <p:txBody>
          <a:bodyPr wrap="none" lIns="0" tIns="0" rIns="0" bIns="0">
            <a:noAutofit/>
          </a:bodyPr>
          <a:lstStyle/>
          <a:p>
            <a:pPr marL="0" marR="0" indent="0"/>
            <a:r>
              <a:rPr lang="ru" sz="1200" b="1">
                <a:latin typeface="Century Gothic"/>
              </a:rPr>
              <a:t>ПРИКАЗ</a:t>
            </a:r>
          </a:p>
        </p:txBody>
      </p:sp>
      <p:sp>
        <p:nvSpPr>
          <p:cNvPr id="19" name="Прямоугольник 18"/>
          <p:cNvSpPr/>
          <p:nvPr/>
        </p:nvSpPr>
        <p:spPr>
          <a:xfrm>
            <a:off x="4239768" y="3779520"/>
            <a:ext cx="1155192" cy="819912"/>
          </a:xfrm>
          <a:prstGeom prst="rect">
            <a:avLst/>
          </a:prstGeom>
          <a:noFill/>
        </p:spPr>
        <p:txBody>
          <a:bodyPr lIns="0" tIns="0" rIns="0" bIns="0">
            <a:noAutofit/>
          </a:bodyPr>
          <a:lstStyle/>
          <a:p>
            <a:pPr marL="0" marR="0" indent="0" algn="ctr"/>
            <a:r>
              <a:rPr lang="ru" sz="900">
                <a:latin typeface="Century Gothic"/>
              </a:rPr>
              <a:t>ФООП </a:t>
            </a:r>
            <a:r>
              <a:rPr lang="ru" sz="900" b="1">
                <a:latin typeface="Century Gothic"/>
              </a:rPr>
              <a:t>УТВЕРДИТЬ </a:t>
            </a:r>
            <a:r>
              <a:rPr lang="ru" sz="900">
                <a:latin typeface="Century Gothic"/>
              </a:rPr>
              <a:t>Или </a:t>
            </a:r>
            <a:r>
              <a:rPr lang="ru" sz="900" b="1">
                <a:solidFill>
                  <a:srgbClr val="FF0000"/>
                </a:solidFill>
                <a:latin typeface="Century Gothic"/>
              </a:rPr>
              <a:t>НАПРАВИТЬ РАЗАРАБОТЧИКУ НА ДОРАБОТКУ</a:t>
            </a:r>
          </a:p>
        </p:txBody>
      </p:sp>
      <p:sp>
        <p:nvSpPr>
          <p:cNvPr id="21" name="Прямоугольник 20"/>
          <p:cNvSpPr/>
          <p:nvPr/>
        </p:nvSpPr>
        <p:spPr>
          <a:xfrm>
            <a:off x="6327648" y="3547872"/>
            <a:ext cx="850392" cy="70104"/>
          </a:xfrm>
          <a:prstGeom prst="rect">
            <a:avLst/>
          </a:prstGeom>
          <a:noFill/>
        </p:spPr>
        <p:txBody>
          <a:bodyPr wrap="none" lIns="0" tIns="0" rIns="0" bIns="0">
            <a:noAutofit/>
          </a:bodyPr>
          <a:lstStyle/>
          <a:p>
            <a:pPr marL="0" marR="0" indent="0" algn="ctr"/>
            <a:r>
              <a:rPr lang="ru" sz="600" b="1">
                <a:latin typeface="Century Gothic"/>
              </a:rPr>
              <a:t>Учебные предметы</a:t>
            </a:r>
          </a:p>
        </p:txBody>
      </p:sp>
      <p:sp>
        <p:nvSpPr>
          <p:cNvPr id="22" name="Прямоугольник 21"/>
          <p:cNvSpPr/>
          <p:nvPr/>
        </p:nvSpPr>
        <p:spPr>
          <a:xfrm>
            <a:off x="6089904" y="3636264"/>
            <a:ext cx="1389888" cy="713232"/>
          </a:xfrm>
          <a:prstGeom prst="rect">
            <a:avLst/>
          </a:prstGeom>
          <a:noFill/>
        </p:spPr>
        <p:txBody>
          <a:bodyPr lIns="0" tIns="0" rIns="0" bIns="0">
            <a:noAutofit/>
          </a:bodyPr>
          <a:lstStyle/>
          <a:p>
            <a:pPr marL="0" marR="0" indent="0" algn="ctr"/>
            <a:r>
              <a:rPr lang="ru" sz="600">
                <a:latin typeface="Century Gothic"/>
              </a:rPr>
              <a:t>1-4 кл. (русский язык, литературное чтение, окружающий мир), 5-11 кл. (русский язык, литература, история, обществознание, география, ОБЖ) </a:t>
            </a:r>
            <a:r>
              <a:rPr lang="ru" sz="600" b="1">
                <a:latin typeface="Century Gothic"/>
              </a:rPr>
              <a:t>+</a:t>
            </a:r>
          </a:p>
          <a:p>
            <a:pPr marL="0" marR="0" indent="0" algn="ctr"/>
            <a:r>
              <a:rPr lang="ru" sz="600" b="1">
                <a:latin typeface="Century Gothic"/>
              </a:rPr>
              <a:t>программы иных учебных предметов*</a:t>
            </a:r>
          </a:p>
        </p:txBody>
      </p:sp>
      <p:sp>
        <p:nvSpPr>
          <p:cNvPr id="23" name="Прямоугольник 22"/>
          <p:cNvSpPr/>
          <p:nvPr/>
        </p:nvSpPr>
        <p:spPr>
          <a:xfrm>
            <a:off x="8058912" y="3861816"/>
            <a:ext cx="694944" cy="332232"/>
          </a:xfrm>
          <a:prstGeom prst="rect">
            <a:avLst/>
          </a:prstGeom>
          <a:noFill/>
        </p:spPr>
        <p:txBody>
          <a:bodyPr lIns="0" tIns="0" rIns="0" bIns="0">
            <a:noAutofit/>
          </a:bodyPr>
          <a:lstStyle/>
          <a:p>
            <a:pPr marL="0" marR="0" indent="0" algn="ctr"/>
            <a:r>
              <a:rPr lang="ru" sz="1200" b="1">
                <a:solidFill>
                  <a:srgbClr val="FF0000"/>
                </a:solidFill>
                <a:latin typeface="Century Gothic"/>
              </a:rPr>
              <a:t>Проекты ФООП</a:t>
            </a:r>
          </a:p>
        </p:txBody>
      </p:sp>
      <p:sp>
        <p:nvSpPr>
          <p:cNvPr id="24" name="Прямоугольник 23"/>
          <p:cNvSpPr/>
          <p:nvPr/>
        </p:nvSpPr>
        <p:spPr>
          <a:xfrm>
            <a:off x="7479792" y="4282440"/>
            <a:ext cx="853440" cy="274320"/>
          </a:xfrm>
          <a:prstGeom prst="rect">
            <a:avLst/>
          </a:prstGeom>
          <a:noFill/>
        </p:spPr>
        <p:txBody>
          <a:bodyPr lIns="0" tIns="0" rIns="0" bIns="0">
            <a:noAutofit/>
          </a:bodyPr>
          <a:lstStyle/>
          <a:p>
            <a:pPr marL="0" marR="0" indent="0" algn="r"/>
            <a:r>
              <a:rPr lang="ru" sz="600">
                <a:latin typeface="Century Gothic"/>
              </a:rPr>
              <a:t>Обеспечение разработки проектов ФООП</a:t>
            </a:r>
          </a:p>
        </p:txBody>
      </p:sp>
      <p:sp>
        <p:nvSpPr>
          <p:cNvPr id="25" name="Прямоугольник 24"/>
          <p:cNvSpPr/>
          <p:nvPr/>
        </p:nvSpPr>
        <p:spPr>
          <a:xfrm>
            <a:off x="192024" y="4760976"/>
            <a:ext cx="6102096" cy="256032"/>
          </a:xfrm>
          <a:prstGeom prst="rect">
            <a:avLst/>
          </a:prstGeom>
          <a:noFill/>
        </p:spPr>
        <p:txBody>
          <a:bodyPr lIns="0" tIns="0" rIns="0" bIns="0">
            <a:noAutofit/>
          </a:bodyPr>
          <a:lstStyle/>
          <a:p>
            <a:pPr marL="0" marR="0" indent="0"/>
            <a:r>
              <a:rPr lang="ru" sz="800" b="1">
                <a:solidFill>
                  <a:srgbClr val="FF0000"/>
                </a:solidFill>
                <a:latin typeface="Century Gothic"/>
              </a:rPr>
              <a:t>Приказ Минпросвещения России от 30 сентября 2022 г. № 874 «Об утверждении Порядка разработки и утверждения федеральных основных общеобразовательных программ}»</a:t>
            </a:r>
          </a:p>
        </p:txBody>
      </p:sp>
      <p:sp>
        <p:nvSpPr>
          <p:cNvPr id="26" name="Прямоугольник 25"/>
          <p:cNvSpPr/>
          <p:nvPr/>
        </p:nvSpPr>
        <p:spPr>
          <a:xfrm>
            <a:off x="7495032" y="4648200"/>
            <a:ext cx="1447800" cy="341376"/>
          </a:xfrm>
          <a:prstGeom prst="rect">
            <a:avLst/>
          </a:prstGeom>
          <a:noFill/>
        </p:spPr>
        <p:txBody>
          <a:bodyPr lIns="0" tIns="0" rIns="0" bIns="0">
            <a:noAutofit/>
          </a:bodyPr>
          <a:lstStyle/>
          <a:p>
            <a:pPr marL="0" marR="0" indent="0" algn="r"/>
            <a:r>
              <a:rPr lang="ru" sz="1200" b="1">
                <a:latin typeface="Century Gothic"/>
              </a:rPr>
              <a:t>Минпросвещения</a:t>
            </a:r>
          </a:p>
          <a:p>
            <a:pPr marL="0" marR="0" indent="342900">
              <a:lnSpc>
                <a:spcPct val="97000"/>
              </a:lnSpc>
            </a:pPr>
            <a:r>
              <a:rPr lang="ru" sz="1200" b="1">
                <a:latin typeface="Century Gothic"/>
              </a:rPr>
              <a:t>России</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12776" y="4453128"/>
            <a:ext cx="640080" cy="643128"/>
          </a:xfrm>
          <a:prstGeom prst="rect">
            <a:avLst/>
          </a:prstGeom>
        </p:spPr>
      </p:pic>
      <p:sp>
        <p:nvSpPr>
          <p:cNvPr id="3" name="Прямоугольник 2"/>
          <p:cNvSpPr/>
          <p:nvPr/>
        </p:nvSpPr>
        <p:spPr>
          <a:xfrm>
            <a:off x="301752" y="1728216"/>
            <a:ext cx="268224" cy="1767840"/>
          </a:xfrm>
          <a:prstGeom prst="rect">
            <a:avLst/>
          </a:prstGeom>
          <a:solidFill>
            <a:srgbClr val="FE0000"/>
          </a:solidFill>
        </p:spPr>
        <p:txBody>
          <a:bodyPr lIns="0" tIns="0" rIns="0" bIns="0">
            <a:noAutofit/>
          </a:bodyPr>
          <a:lstStyle/>
          <a:p>
            <a:pPr marL="0" marR="0" indent="0" algn="ctr">
              <a:lnSpc>
                <a:spcPts val="2016"/>
              </a:lnSpc>
              <a:spcBef>
                <a:spcPts val="5390"/>
              </a:spcBef>
              <a:spcAft>
                <a:spcPts val="2030"/>
              </a:spcAft>
            </a:pPr>
            <a:r>
              <a:rPr lang="ru" sz="3900">
                <a:solidFill>
                  <a:srgbClr val="FFFFFF"/>
                </a:solidFill>
                <a:latin typeface="Courier New"/>
              </a:rPr>
              <a:t>о о</a:t>
            </a:r>
          </a:p>
          <a:p>
            <a:pPr marL="0" marR="0" indent="0" algn="ctr">
              <a:lnSpc>
                <a:spcPts val="1968"/>
              </a:lnSpc>
            </a:pPr>
            <a:r>
              <a:rPr lang="ru" sz="3900">
                <a:solidFill>
                  <a:srgbClr val="FFFFFF"/>
                </a:solidFill>
                <a:latin typeface="Courier New"/>
              </a:rPr>
              <a:t>о о е-</a:t>
            </a:r>
          </a:p>
        </p:txBody>
      </p:sp>
      <p:sp>
        <p:nvSpPr>
          <p:cNvPr id="4" name="Прямоугольник 3"/>
          <p:cNvSpPr/>
          <p:nvPr/>
        </p:nvSpPr>
        <p:spPr>
          <a:xfrm>
            <a:off x="853440" y="0"/>
            <a:ext cx="8189976" cy="4163568"/>
          </a:xfrm>
          <a:prstGeom prst="rect">
            <a:avLst/>
          </a:prstGeom>
          <a:noFill/>
        </p:spPr>
        <p:txBody>
          <a:bodyPr lIns="0" tIns="0" rIns="0" bIns="0">
            <a:noAutofit/>
          </a:bodyPr>
          <a:lstStyle/>
          <a:p>
            <a:pPr marL="3139000" marR="0" indent="0" algn="r">
              <a:spcAft>
                <a:spcPts val="490"/>
              </a:spcAft>
            </a:pPr>
            <a:r>
              <a:rPr lang="ru" sz="2500" b="1">
                <a:solidFill>
                  <a:srgbClr val="497493"/>
                </a:solidFill>
                <a:latin typeface="Arial"/>
              </a:rPr>
              <a:t>□ </a:t>
            </a:r>
            <a:r>
              <a:rPr lang="ru" sz="2500" b="1">
                <a:solidFill>
                  <a:srgbClr val="221F20"/>
                </a:solidFill>
                <a:latin typeface="Arial"/>
              </a:rPr>
              <a:t>ЕДИНОЕ СОДЕРЖАНИЕ </a:t>
            </a:r>
            <a:r>
              <a:rPr lang="ru" sz="2500" b="1">
                <a:solidFill>
                  <a:srgbClr val="6B2462"/>
                </a:solidFill>
                <a:latin typeface="Arial"/>
              </a:rPr>
              <a:t>Ш </a:t>
            </a:r>
            <a:r>
              <a:rPr lang="ru" sz="2500" b="1">
                <a:solidFill>
                  <a:srgbClr val="221F20"/>
                </a:solidFill>
                <a:latin typeface="Arial"/>
              </a:rPr>
              <a:t>ОБЩЕГО ОБРАЗОВАНИЯ</a:t>
            </a:r>
          </a:p>
          <a:p>
            <a:pPr marL="0" marR="0" indent="0" defTabSz="273304">
              <a:lnSpc>
                <a:spcPct val="120000"/>
              </a:lnSpc>
              <a:tabLst>
                <a:tab pos="273304"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НОО разработан ИСРО РАО</a:t>
            </a:r>
          </a:p>
          <a:p>
            <a:pPr marL="0" marR="0" indent="0" defTabSz="273304">
              <a:lnSpc>
                <a:spcPct val="113000"/>
              </a:lnSpc>
              <a:tabLst>
                <a:tab pos="273304"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НОО размещен на сайте ^ед^Iа^юп.доV.п^ (с 28.10.2022 по 11.11.2022)</a:t>
            </a:r>
          </a:p>
          <a:p>
            <a:pPr marL="0" marR="0" indent="0" defTabSz="285496">
              <a:lnSpc>
                <a:spcPct val="113000"/>
              </a:lnSpc>
              <a:tabLst>
                <a:tab pos="285496"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НОО рассмотрели на соответствие ФГОС НОО и дали положительные заключения:</a:t>
            </a:r>
          </a:p>
          <a:p>
            <a:pPr marL="0" marR="0" indent="0" defTabSz="212217">
              <a:lnSpc>
                <a:spcPct val="113000"/>
              </a:lnSpc>
              <a:tabLst>
                <a:tab pos="212217" algn="l"/>
              </a:tabLst>
            </a:pPr>
            <a:r>
              <a:rPr lang="ru" sz="1600">
                <a:solidFill>
                  <a:srgbClr val="003366"/>
                </a:solidFill>
                <a:latin typeface="Century Gothic"/>
              </a:rPr>
              <a:t>-</a:t>
            </a:r>
            <a:r>
              <a:rPr lang="ru" sz="1600">
                <a:latin typeface="Century Gothic"/>
              </a:rPr>
              <a:t>	</a:t>
            </a:r>
            <a:r>
              <a:rPr lang="ru" sz="1600">
                <a:solidFill>
                  <a:srgbClr val="003366"/>
                </a:solidFill>
                <a:latin typeface="Century Gothic"/>
              </a:rPr>
              <a:t>3 региональных ОИВ;</a:t>
            </a:r>
          </a:p>
          <a:p>
            <a:pPr marL="0" marR="0" indent="0" defTabSz="212217">
              <a:lnSpc>
                <a:spcPct val="113000"/>
              </a:lnSpc>
              <a:tabLst>
                <a:tab pos="212217" algn="l"/>
              </a:tabLst>
            </a:pPr>
            <a:r>
              <a:rPr lang="ru" sz="1600">
                <a:solidFill>
                  <a:srgbClr val="003366"/>
                </a:solidFill>
                <a:latin typeface="Century Gothic"/>
              </a:rPr>
              <a:t>-</a:t>
            </a:r>
            <a:r>
              <a:rPr lang="ru" sz="1600">
                <a:latin typeface="Century Gothic"/>
              </a:rPr>
              <a:t>	</a:t>
            </a:r>
            <a:r>
              <a:rPr lang="ru" sz="1600">
                <a:solidFill>
                  <a:srgbClr val="003366"/>
                </a:solidFill>
                <a:latin typeface="Century Gothic"/>
              </a:rPr>
              <a:t>1 региональный ИРО;</a:t>
            </a:r>
          </a:p>
          <a:p>
            <a:pPr marL="0" marR="0" indent="0" defTabSz="212217">
              <a:lnSpc>
                <a:spcPct val="113000"/>
              </a:lnSpc>
              <a:tabLst>
                <a:tab pos="212217" algn="l"/>
              </a:tabLst>
            </a:pPr>
            <a:r>
              <a:rPr lang="ru" sz="1600">
                <a:solidFill>
                  <a:srgbClr val="003366"/>
                </a:solidFill>
                <a:latin typeface="Century Gothic"/>
              </a:rPr>
              <a:t>-</a:t>
            </a:r>
            <a:r>
              <a:rPr lang="ru" sz="1600">
                <a:latin typeface="Century Gothic"/>
              </a:rPr>
              <a:t>	</a:t>
            </a:r>
            <a:r>
              <a:rPr lang="ru" sz="1600">
                <a:solidFill>
                  <a:srgbClr val="003366"/>
                </a:solidFill>
                <a:latin typeface="Century Gothic"/>
              </a:rPr>
              <a:t>Российская академия образования</a:t>
            </a:r>
          </a:p>
          <a:p>
            <a:pPr marL="0" marR="0" indent="0" defTabSz="297688">
              <a:lnSpc>
                <a:spcPct val="113000"/>
              </a:lnSpc>
              <a:tabLst>
                <a:tab pos="297688"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НОО рассмотрен на заседании ФУМО и рекомендован к утверждению (протокол от 14.11.2022 № 9/22)</a:t>
            </a:r>
          </a:p>
          <a:p>
            <a:pPr marL="0" marR="0" indent="0" defTabSz="297688">
              <a:lnSpc>
                <a:spcPct val="113000"/>
              </a:lnSpc>
              <a:tabLst>
                <a:tab pos="297688" algn="l"/>
              </a:tabLst>
            </a:pPr>
            <a:r>
              <a:rPr lang="ru" sz="1600">
                <a:solidFill>
                  <a:srgbClr val="003366"/>
                </a:solidFill>
                <a:latin typeface="Arial"/>
              </a:rPr>
              <a:t>►</a:t>
            </a:r>
            <a:r>
              <a:rPr lang="ru" sz="1600" b="1">
                <a:latin typeface="Century Gothic"/>
              </a:rPr>
              <a:t>	</a:t>
            </a:r>
            <a:r>
              <a:rPr lang="ru" sz="1600" b="1">
                <a:solidFill>
                  <a:srgbClr val="003366"/>
                </a:solidFill>
                <a:latin typeface="Century Gothic"/>
              </a:rPr>
              <a:t>ФООП НОО утверждена приказом Минпросвещения России от 16 ноября 2022 г. № 992</a:t>
            </a:r>
          </a:p>
        </p:txBody>
      </p:sp>
      <p:sp>
        <p:nvSpPr>
          <p:cNvPr id="5" name="Прямоугольник 4"/>
          <p:cNvSpPr/>
          <p:nvPr/>
        </p:nvSpPr>
        <p:spPr>
          <a:xfrm>
            <a:off x="853440" y="4678680"/>
            <a:ext cx="8189976" cy="237744"/>
          </a:xfrm>
          <a:prstGeom prst="rect">
            <a:avLst/>
          </a:prstGeom>
          <a:noFill/>
        </p:spPr>
        <p:txBody>
          <a:bodyPr wrap="none" lIns="0" tIns="0" rIns="0" bIns="0">
            <a:noAutofit/>
          </a:bodyPr>
          <a:lstStyle/>
          <a:p>
            <a:pPr marL="0" marR="0" indent="203200"/>
            <a:r>
              <a:rPr lang="ru" sz="1800" b="1">
                <a:solidFill>
                  <a:srgbClr val="0097A7"/>
                </a:solidFill>
                <a:latin typeface="Century Gothic"/>
                <a:hlinkClick r:id="rId3"/>
              </a:rPr>
              <a:t>ИНрз://еи8ООги/Мота11уп]е иокитеп1г.Мт</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12776" y="4453128"/>
            <a:ext cx="640080" cy="643128"/>
          </a:xfrm>
          <a:prstGeom prst="rect">
            <a:avLst/>
          </a:prstGeom>
        </p:spPr>
      </p:pic>
      <p:sp>
        <p:nvSpPr>
          <p:cNvPr id="3" name="Прямоугольник 2"/>
          <p:cNvSpPr/>
          <p:nvPr/>
        </p:nvSpPr>
        <p:spPr>
          <a:xfrm>
            <a:off x="301752" y="1703832"/>
            <a:ext cx="268224" cy="1816608"/>
          </a:xfrm>
          <a:prstGeom prst="rect">
            <a:avLst/>
          </a:prstGeom>
          <a:solidFill>
            <a:srgbClr val="FE0000"/>
          </a:solidFill>
        </p:spPr>
        <p:txBody>
          <a:bodyPr lIns="0" tIns="0" rIns="0" bIns="0">
            <a:noAutofit/>
          </a:bodyPr>
          <a:lstStyle/>
          <a:p>
            <a:pPr marL="0" marR="0" indent="0" algn="ctr">
              <a:lnSpc>
                <a:spcPts val="2016"/>
              </a:lnSpc>
              <a:spcBef>
                <a:spcPts val="5250"/>
              </a:spcBef>
              <a:spcAft>
                <a:spcPts val="910"/>
              </a:spcAft>
            </a:pPr>
            <a:r>
              <a:rPr lang="ru" sz="3900">
                <a:solidFill>
                  <a:srgbClr val="FFFFFF"/>
                </a:solidFill>
                <a:latin typeface="Courier New"/>
              </a:rPr>
              <a:t>о о о</a:t>
            </a:r>
          </a:p>
          <a:p>
            <a:pPr marL="0" marR="0" indent="0" algn="ctr">
              <a:lnSpc>
                <a:spcPts val="1968"/>
              </a:lnSpc>
            </a:pPr>
            <a:r>
              <a:rPr lang="ru" sz="3900">
                <a:solidFill>
                  <a:srgbClr val="FFFFFF"/>
                </a:solidFill>
                <a:latin typeface="Courier New"/>
              </a:rPr>
              <a:t>о о е-</a:t>
            </a:r>
          </a:p>
        </p:txBody>
      </p:sp>
      <p:sp>
        <p:nvSpPr>
          <p:cNvPr id="4" name="Прямоугольник 3"/>
          <p:cNvSpPr/>
          <p:nvPr/>
        </p:nvSpPr>
        <p:spPr>
          <a:xfrm>
            <a:off x="853440" y="0"/>
            <a:ext cx="8189976" cy="3621024"/>
          </a:xfrm>
          <a:prstGeom prst="rect">
            <a:avLst/>
          </a:prstGeom>
          <a:noFill/>
        </p:spPr>
        <p:txBody>
          <a:bodyPr lIns="0" tIns="0" rIns="0" bIns="0">
            <a:noAutofit/>
          </a:bodyPr>
          <a:lstStyle/>
          <a:p>
            <a:pPr marL="3139000" marR="0" indent="0" algn="r">
              <a:spcAft>
                <a:spcPts val="490"/>
              </a:spcAft>
            </a:pPr>
            <a:r>
              <a:rPr lang="ru" sz="2500" b="1">
                <a:solidFill>
                  <a:srgbClr val="497493"/>
                </a:solidFill>
                <a:latin typeface="Arial"/>
              </a:rPr>
              <a:t>□ </a:t>
            </a:r>
            <a:r>
              <a:rPr lang="ru" sz="2500" b="1">
                <a:solidFill>
                  <a:srgbClr val="221F20"/>
                </a:solidFill>
                <a:latin typeface="Arial"/>
              </a:rPr>
              <a:t>ЕДИНОЕ СОДЕРЖАНИЕ </a:t>
            </a:r>
            <a:r>
              <a:rPr lang="ru" sz="2500" b="1">
                <a:solidFill>
                  <a:srgbClr val="6B2462"/>
                </a:solidFill>
                <a:latin typeface="Arial"/>
              </a:rPr>
              <a:t>Ш </a:t>
            </a:r>
            <a:r>
              <a:rPr lang="ru" sz="2500" b="1">
                <a:solidFill>
                  <a:srgbClr val="221F20"/>
                </a:solidFill>
                <a:latin typeface="Arial"/>
              </a:rPr>
              <a:t>ОБЩЕГО ОБРАЗОВАНИЯ</a:t>
            </a:r>
          </a:p>
          <a:p>
            <a:pPr marL="0" marR="0" indent="0" algn="just" defTabSz="273304">
              <a:lnSpc>
                <a:spcPct val="121000"/>
              </a:lnSpc>
              <a:tabLst>
                <a:tab pos="273304"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ООО разработан ИСРО РАО</a:t>
            </a:r>
          </a:p>
          <a:p>
            <a:pPr marL="0" marR="0" indent="0" algn="just" defTabSz="273304">
              <a:lnSpc>
                <a:spcPct val="113000"/>
              </a:lnSpc>
              <a:tabLst>
                <a:tab pos="273304"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ООО размещен на сайте ^ед^Iа^юп.доV.п^ (с 28.10.2022 по 11.11.2022)</a:t>
            </a:r>
          </a:p>
          <a:p>
            <a:pPr marL="0" marR="0" indent="0" algn="just" defTabSz="285496">
              <a:lnSpc>
                <a:spcPct val="113000"/>
              </a:lnSpc>
              <a:tabLst>
                <a:tab pos="285496"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ООО рассмотрели на соответствие ФГОС ООО и дали положительные заключения: - 3 региональных ОИВ; - 1 региональный ИРО; -Российская академия образования</a:t>
            </a:r>
          </a:p>
          <a:p>
            <a:pPr marL="0" marR="0" indent="0" algn="just" defTabSz="297688">
              <a:lnSpc>
                <a:spcPct val="113000"/>
              </a:lnSpc>
              <a:tabLst>
                <a:tab pos="297688"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ООО рассмотрен на заседании ФУМО и рекомендован к утверждению (протокол от 14.11.2022 № 9/22)</a:t>
            </a:r>
          </a:p>
          <a:p>
            <a:pPr marL="0" marR="0" indent="0" algn="just" defTabSz="297688">
              <a:lnSpc>
                <a:spcPct val="113000"/>
              </a:lnSpc>
              <a:tabLst>
                <a:tab pos="297688" algn="l"/>
              </a:tabLst>
            </a:pPr>
            <a:r>
              <a:rPr lang="ru" sz="1600">
                <a:solidFill>
                  <a:srgbClr val="003366"/>
                </a:solidFill>
                <a:latin typeface="Arial"/>
              </a:rPr>
              <a:t>►</a:t>
            </a:r>
            <a:r>
              <a:rPr lang="ru" sz="1600" b="1">
                <a:latin typeface="Century Gothic"/>
              </a:rPr>
              <a:t>	</a:t>
            </a:r>
            <a:r>
              <a:rPr lang="ru" sz="1600" b="1">
                <a:solidFill>
                  <a:srgbClr val="003366"/>
                </a:solidFill>
                <a:latin typeface="Century Gothic"/>
              </a:rPr>
              <a:t>ФООП ООО утверждена приказом Минпросвещения России от 16 ноября 2022 г. № 993</a:t>
            </a:r>
          </a:p>
        </p:txBody>
      </p:sp>
      <p:sp>
        <p:nvSpPr>
          <p:cNvPr id="5" name="Прямоугольник 4"/>
          <p:cNvSpPr/>
          <p:nvPr/>
        </p:nvSpPr>
        <p:spPr>
          <a:xfrm>
            <a:off x="1027176" y="4660392"/>
            <a:ext cx="5035296" cy="256032"/>
          </a:xfrm>
          <a:prstGeom prst="rect">
            <a:avLst/>
          </a:prstGeom>
          <a:noFill/>
        </p:spPr>
        <p:txBody>
          <a:bodyPr wrap="none" lIns="0" tIns="0" rIns="0" bIns="0">
            <a:noAutofit/>
          </a:bodyPr>
          <a:lstStyle/>
          <a:p>
            <a:pPr marL="0" marR="0" indent="0"/>
            <a:r>
              <a:rPr lang="ru" sz="1800" b="1">
                <a:solidFill>
                  <a:srgbClr val="0097A7"/>
                </a:solidFill>
                <a:latin typeface="Century Gothic"/>
                <a:hlinkClick r:id="rId3"/>
              </a:rPr>
              <a:t>ИНрз://еи8ООги/МргтаНуп]е иокитеп1г.Мт</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12776" y="4453128"/>
            <a:ext cx="640080" cy="643128"/>
          </a:xfrm>
          <a:prstGeom prst="rect">
            <a:avLst/>
          </a:prstGeom>
        </p:spPr>
      </p:pic>
      <p:sp>
        <p:nvSpPr>
          <p:cNvPr id="3" name="Прямоугольник 2"/>
          <p:cNvSpPr/>
          <p:nvPr/>
        </p:nvSpPr>
        <p:spPr>
          <a:xfrm>
            <a:off x="301752" y="1712976"/>
            <a:ext cx="268224" cy="1798320"/>
          </a:xfrm>
          <a:prstGeom prst="rect">
            <a:avLst/>
          </a:prstGeom>
          <a:solidFill>
            <a:srgbClr val="FE0000"/>
          </a:solidFill>
        </p:spPr>
        <p:txBody>
          <a:bodyPr lIns="0" tIns="0" rIns="0" bIns="0">
            <a:noAutofit/>
          </a:bodyPr>
          <a:lstStyle/>
          <a:p>
            <a:pPr marL="0" marR="0" indent="0" algn="ctr">
              <a:lnSpc>
                <a:spcPts val="1920"/>
              </a:lnSpc>
              <a:spcBef>
                <a:spcPts val="5320"/>
              </a:spcBef>
              <a:spcAft>
                <a:spcPts val="910"/>
              </a:spcAft>
            </a:pPr>
            <a:r>
              <a:rPr lang="ru" sz="3900">
                <a:solidFill>
                  <a:srgbClr val="FFFFFF"/>
                </a:solidFill>
                <a:latin typeface="Courier New"/>
              </a:rPr>
              <a:t>о о о</a:t>
            </a:r>
          </a:p>
          <a:p>
            <a:pPr marL="0" marR="0" indent="0" algn="ctr">
              <a:lnSpc>
                <a:spcPts val="1968"/>
              </a:lnSpc>
            </a:pPr>
            <a:r>
              <a:rPr lang="ru" sz="3900">
                <a:solidFill>
                  <a:srgbClr val="FFFFFF"/>
                </a:solidFill>
                <a:latin typeface="Courier New"/>
              </a:rPr>
              <a:t>о о е-</a:t>
            </a:r>
          </a:p>
        </p:txBody>
      </p:sp>
      <p:sp>
        <p:nvSpPr>
          <p:cNvPr id="4" name="Прямоугольник 3"/>
          <p:cNvSpPr/>
          <p:nvPr/>
        </p:nvSpPr>
        <p:spPr>
          <a:xfrm>
            <a:off x="838200" y="0"/>
            <a:ext cx="8205216" cy="4163568"/>
          </a:xfrm>
          <a:prstGeom prst="rect">
            <a:avLst/>
          </a:prstGeom>
          <a:noFill/>
        </p:spPr>
        <p:txBody>
          <a:bodyPr lIns="0" tIns="0" rIns="0" bIns="0">
            <a:noAutofit/>
          </a:bodyPr>
          <a:lstStyle/>
          <a:p>
            <a:pPr marL="3151700" marR="0" indent="0" algn="r">
              <a:spcAft>
                <a:spcPts val="490"/>
              </a:spcAft>
            </a:pPr>
            <a:r>
              <a:rPr lang="ru" sz="2500" b="1">
                <a:solidFill>
                  <a:srgbClr val="497493"/>
                </a:solidFill>
                <a:latin typeface="Arial"/>
              </a:rPr>
              <a:t>□ </a:t>
            </a:r>
            <a:r>
              <a:rPr lang="ru" sz="2500" b="1">
                <a:solidFill>
                  <a:srgbClr val="221F20"/>
                </a:solidFill>
                <a:latin typeface="Arial"/>
              </a:rPr>
              <a:t>ЕДИНОЕ СОДЕРЖАНИЕ </a:t>
            </a:r>
            <a:r>
              <a:rPr lang="ru" sz="2500" b="1">
                <a:solidFill>
                  <a:srgbClr val="6B2462"/>
                </a:solidFill>
                <a:latin typeface="Arial"/>
              </a:rPr>
              <a:t>□ </a:t>
            </a:r>
            <a:r>
              <a:rPr lang="ru" sz="2500" b="1">
                <a:solidFill>
                  <a:srgbClr val="221F20"/>
                </a:solidFill>
                <a:latin typeface="Arial"/>
              </a:rPr>
              <a:t>ОБЩЕГО ОБРАЗОВАНИЯ</a:t>
            </a:r>
          </a:p>
          <a:p>
            <a:pPr marL="0" marR="0" indent="0" defTabSz="251968">
              <a:lnSpc>
                <a:spcPct val="138000"/>
              </a:lnSpc>
              <a:tabLst>
                <a:tab pos="251968" algn="l"/>
              </a:tabLst>
            </a:pPr>
            <a:r>
              <a:rPr lang="ru" sz="1400">
                <a:solidFill>
                  <a:srgbClr val="003366"/>
                </a:solidFill>
                <a:latin typeface="Arial"/>
              </a:rPr>
              <a:t>►</a:t>
            </a:r>
            <a:r>
              <a:rPr lang="ru" sz="1600">
                <a:latin typeface="Century Gothic"/>
              </a:rPr>
              <a:t>	</a:t>
            </a:r>
            <a:r>
              <a:rPr lang="ru" sz="1600">
                <a:solidFill>
                  <a:srgbClr val="003366"/>
                </a:solidFill>
                <a:latin typeface="Century Gothic"/>
              </a:rPr>
              <a:t>Проект ФООП СОО разработан ИСРО РАО</a:t>
            </a:r>
          </a:p>
          <a:p>
            <a:pPr marL="0" marR="0" indent="0" defTabSz="273304">
              <a:lnSpc>
                <a:spcPct val="113000"/>
              </a:lnSpc>
              <a:tabLst>
                <a:tab pos="273304"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СОО размещен на сайте ^ед^Iа^юп.доV.п^ (с 28.10.2022 по 11.11.2022)</a:t>
            </a:r>
          </a:p>
          <a:p>
            <a:pPr marL="0" marR="0" indent="0" defTabSz="285496">
              <a:lnSpc>
                <a:spcPct val="113000"/>
              </a:lnSpc>
              <a:tabLst>
                <a:tab pos="285496"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СОО рассмотрели на соответствие ФГОС СОО и дали положительные заключения:</a:t>
            </a:r>
          </a:p>
          <a:p>
            <a:pPr marL="0" marR="0" indent="0" defTabSz="200787">
              <a:lnSpc>
                <a:spcPct val="113000"/>
              </a:lnSpc>
              <a:tabLst>
                <a:tab pos="200787" algn="l"/>
              </a:tabLst>
            </a:pPr>
            <a:r>
              <a:rPr lang="ru" sz="1600">
                <a:solidFill>
                  <a:srgbClr val="003366"/>
                </a:solidFill>
                <a:latin typeface="Century Gothic"/>
              </a:rPr>
              <a:t>-</a:t>
            </a:r>
            <a:r>
              <a:rPr lang="ru" sz="1600">
                <a:latin typeface="Century Gothic"/>
              </a:rPr>
              <a:t>	</a:t>
            </a:r>
            <a:r>
              <a:rPr lang="ru" sz="1600">
                <a:solidFill>
                  <a:srgbClr val="003366"/>
                </a:solidFill>
                <a:latin typeface="Century Gothic"/>
              </a:rPr>
              <a:t>2 региональных ОИВ;</a:t>
            </a:r>
          </a:p>
          <a:p>
            <a:pPr marL="0" marR="0" indent="0" defTabSz="200787">
              <a:lnSpc>
                <a:spcPct val="113000"/>
              </a:lnSpc>
              <a:tabLst>
                <a:tab pos="200787" algn="l"/>
              </a:tabLst>
            </a:pPr>
            <a:r>
              <a:rPr lang="ru" sz="1600">
                <a:solidFill>
                  <a:srgbClr val="003366"/>
                </a:solidFill>
                <a:latin typeface="Century Gothic"/>
              </a:rPr>
              <a:t>-</a:t>
            </a:r>
            <a:r>
              <a:rPr lang="ru" sz="1600">
                <a:latin typeface="Century Gothic"/>
              </a:rPr>
              <a:t>	</a:t>
            </a:r>
            <a:r>
              <a:rPr lang="ru" sz="1600">
                <a:solidFill>
                  <a:srgbClr val="003366"/>
                </a:solidFill>
                <a:latin typeface="Century Gothic"/>
              </a:rPr>
              <a:t>1 региональный ИРО;</a:t>
            </a:r>
          </a:p>
          <a:p>
            <a:pPr marL="0" marR="0" indent="0" defTabSz="200787">
              <a:lnSpc>
                <a:spcPct val="113000"/>
              </a:lnSpc>
              <a:tabLst>
                <a:tab pos="200787" algn="l"/>
              </a:tabLst>
            </a:pPr>
            <a:r>
              <a:rPr lang="ru" sz="1600">
                <a:solidFill>
                  <a:srgbClr val="003366"/>
                </a:solidFill>
                <a:latin typeface="Century Gothic"/>
              </a:rPr>
              <a:t>-</a:t>
            </a:r>
            <a:r>
              <a:rPr lang="ru" sz="1600">
                <a:latin typeface="Century Gothic"/>
              </a:rPr>
              <a:t>	</a:t>
            </a:r>
            <a:r>
              <a:rPr lang="ru" sz="1600">
                <a:solidFill>
                  <a:srgbClr val="003366"/>
                </a:solidFill>
                <a:latin typeface="Century Gothic"/>
              </a:rPr>
              <a:t>Российская академия образования</a:t>
            </a:r>
          </a:p>
          <a:p>
            <a:pPr marL="0" marR="0" indent="0" defTabSz="297688">
              <a:lnSpc>
                <a:spcPct val="113000"/>
              </a:lnSpc>
              <a:tabLst>
                <a:tab pos="297688" algn="l"/>
              </a:tabLst>
            </a:pPr>
            <a:r>
              <a:rPr lang="ru" sz="1600">
                <a:solidFill>
                  <a:srgbClr val="003366"/>
                </a:solidFill>
                <a:latin typeface="Arial"/>
              </a:rPr>
              <a:t>►</a:t>
            </a:r>
            <a:r>
              <a:rPr lang="ru" sz="1600">
                <a:latin typeface="Century Gothic"/>
              </a:rPr>
              <a:t>	</a:t>
            </a:r>
            <a:r>
              <a:rPr lang="ru" sz="1600">
                <a:solidFill>
                  <a:srgbClr val="003366"/>
                </a:solidFill>
                <a:latin typeface="Century Gothic"/>
              </a:rPr>
              <a:t>Проект ФООП СОО рассмотрен на заседании ФУМО и рекомендован к утверждению (протокол от 21.11.2022 № 10/22)</a:t>
            </a:r>
          </a:p>
          <a:p>
            <a:pPr marL="0" marR="0" indent="0" defTabSz="297688">
              <a:lnSpc>
                <a:spcPct val="113000"/>
              </a:lnSpc>
              <a:tabLst>
                <a:tab pos="297688" algn="l"/>
              </a:tabLst>
            </a:pPr>
            <a:r>
              <a:rPr lang="ru" sz="1600">
                <a:solidFill>
                  <a:srgbClr val="003366"/>
                </a:solidFill>
                <a:latin typeface="Arial"/>
              </a:rPr>
              <a:t>►</a:t>
            </a:r>
            <a:r>
              <a:rPr lang="ru" sz="1600" b="1">
                <a:latin typeface="Century Gothic"/>
              </a:rPr>
              <a:t>	</a:t>
            </a:r>
            <a:r>
              <a:rPr lang="ru" sz="1600" b="1">
                <a:solidFill>
                  <a:srgbClr val="003366"/>
                </a:solidFill>
                <a:latin typeface="Century Gothic"/>
              </a:rPr>
              <a:t>ФООП СОО утверждена приказом Минпросвещения России от 23 ноября 2022 г. № 1014</a:t>
            </a:r>
          </a:p>
        </p:txBody>
      </p:sp>
      <p:sp>
        <p:nvSpPr>
          <p:cNvPr id="5" name="Прямоугольник 4"/>
          <p:cNvSpPr/>
          <p:nvPr/>
        </p:nvSpPr>
        <p:spPr>
          <a:xfrm>
            <a:off x="838200" y="4678680"/>
            <a:ext cx="8205216" cy="237744"/>
          </a:xfrm>
          <a:prstGeom prst="rect">
            <a:avLst/>
          </a:prstGeom>
          <a:noFill/>
        </p:spPr>
        <p:txBody>
          <a:bodyPr wrap="none" lIns="0" tIns="0" rIns="0" bIns="0">
            <a:noAutofit/>
          </a:bodyPr>
          <a:lstStyle/>
          <a:p>
            <a:pPr marL="0" marR="0" indent="254000"/>
            <a:r>
              <a:rPr lang="ru" sz="1800" b="1">
                <a:solidFill>
                  <a:srgbClr val="0097A7"/>
                </a:solidFill>
                <a:latin typeface="Century Gothic"/>
                <a:hlinkClick r:id="rId3"/>
              </a:rPr>
              <a:t>ИНрз://еи8ООги/МргтаНуп]е иокитеп1г.Мт</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Прямоугольник 1"/>
          <p:cNvSpPr/>
          <p:nvPr/>
        </p:nvSpPr>
        <p:spPr>
          <a:xfrm>
            <a:off x="1776984" y="152400"/>
            <a:ext cx="5577840" cy="679704"/>
          </a:xfrm>
          <a:prstGeom prst="rect">
            <a:avLst/>
          </a:prstGeom>
          <a:solidFill>
            <a:srgbClr val="003466"/>
          </a:solidFill>
        </p:spPr>
        <p:txBody>
          <a:bodyPr lIns="0" tIns="0" rIns="0" bIns="0">
            <a:noAutofit/>
          </a:bodyPr>
          <a:lstStyle/>
          <a:p>
            <a:pPr marL="0" marR="0" indent="0" algn="ctr">
              <a:lnSpc>
                <a:spcPct val="96000"/>
              </a:lnSpc>
            </a:pPr>
            <a:r>
              <a:rPr lang="ru" sz="2400" b="1">
                <a:solidFill>
                  <a:srgbClr val="FFFFFF"/>
                </a:solidFill>
                <a:latin typeface="Century Gothic"/>
              </a:rPr>
              <a:t>Федеральные основные общеобразовательные программы</a:t>
            </a:r>
          </a:p>
        </p:txBody>
      </p:sp>
      <p:sp>
        <p:nvSpPr>
          <p:cNvPr id="3" name="Прямоугольник 2"/>
          <p:cNvSpPr/>
          <p:nvPr/>
        </p:nvSpPr>
        <p:spPr>
          <a:xfrm>
            <a:off x="658368" y="1219200"/>
            <a:ext cx="2090928" cy="320040"/>
          </a:xfrm>
          <a:prstGeom prst="rect">
            <a:avLst/>
          </a:prstGeom>
          <a:solidFill>
            <a:srgbClr val="FE0000"/>
          </a:solidFill>
        </p:spPr>
        <p:txBody>
          <a:bodyPr wrap="none" lIns="0" tIns="0" rIns="0" bIns="0">
            <a:noAutofit/>
          </a:bodyPr>
          <a:lstStyle/>
          <a:p>
            <a:pPr marL="0" marR="0" indent="0"/>
            <a:r>
              <a:rPr lang="ru" sz="2400" b="1">
                <a:solidFill>
                  <a:srgbClr val="FFFFFF"/>
                </a:solidFill>
                <a:latin typeface="Century Gothic"/>
              </a:rPr>
              <a:t>1 января 2023</a:t>
            </a:r>
          </a:p>
        </p:txBody>
      </p:sp>
      <p:sp>
        <p:nvSpPr>
          <p:cNvPr id="4" name="Прямоугольник 3"/>
          <p:cNvSpPr/>
          <p:nvPr/>
        </p:nvSpPr>
        <p:spPr>
          <a:xfrm>
            <a:off x="396240" y="1591056"/>
            <a:ext cx="8345424" cy="146304"/>
          </a:xfrm>
          <a:prstGeom prst="rect">
            <a:avLst/>
          </a:prstGeom>
          <a:noFill/>
        </p:spPr>
        <p:txBody>
          <a:bodyPr wrap="none" lIns="0" tIns="0" rIns="0" bIns="0">
            <a:noAutofit/>
          </a:bodyPr>
          <a:lstStyle/>
          <a:p>
            <a:pPr marL="0" marR="0" indent="0"/>
            <a:r>
              <a:rPr lang="ru" sz="1000">
                <a:latin typeface="Century Gothic"/>
              </a:rPr>
              <a:t>утвердить Федеральные программы в составе следующих компонентов - федерального учебного плана, федерального</a:t>
            </a:r>
          </a:p>
        </p:txBody>
      </p:sp>
      <p:sp>
        <p:nvSpPr>
          <p:cNvPr id="5" name="Прямоугольник 4"/>
          <p:cNvSpPr/>
          <p:nvPr/>
        </p:nvSpPr>
        <p:spPr>
          <a:xfrm>
            <a:off x="405384" y="1734312"/>
            <a:ext cx="8333232" cy="307848"/>
          </a:xfrm>
          <a:prstGeom prst="rect">
            <a:avLst/>
          </a:prstGeom>
          <a:noFill/>
        </p:spPr>
        <p:txBody>
          <a:bodyPr lIns="0" tIns="0" rIns="0" bIns="0">
            <a:noAutofit/>
          </a:bodyPr>
          <a:lstStyle/>
          <a:p>
            <a:pPr marL="0" marR="0" indent="0"/>
            <a:r>
              <a:rPr lang="ru" sz="1000">
                <a:latin typeface="Century Gothic"/>
              </a:rPr>
              <a:t>календарного учебного графика, федеральной рабочей программы воспитания, федерального календарного плана воспитательной работы</a:t>
            </a:r>
          </a:p>
        </p:txBody>
      </p:sp>
      <p:sp>
        <p:nvSpPr>
          <p:cNvPr id="6" name="Прямоугольник 5"/>
          <p:cNvSpPr/>
          <p:nvPr/>
        </p:nvSpPr>
        <p:spPr>
          <a:xfrm>
            <a:off x="658368" y="2240280"/>
            <a:ext cx="1813560" cy="268224"/>
          </a:xfrm>
          <a:prstGeom prst="rect">
            <a:avLst/>
          </a:prstGeom>
          <a:solidFill>
            <a:srgbClr val="FE0000"/>
          </a:solidFill>
        </p:spPr>
        <p:txBody>
          <a:bodyPr wrap="none" lIns="0" tIns="0" rIns="0" bIns="0">
            <a:noAutofit/>
          </a:bodyPr>
          <a:lstStyle/>
          <a:p>
            <a:pPr marL="0" marR="0" indent="0"/>
            <a:r>
              <a:rPr lang="ru" sz="2400" b="1">
                <a:solidFill>
                  <a:srgbClr val="FFFFFF"/>
                </a:solidFill>
                <a:latin typeface="Century Gothic"/>
              </a:rPr>
              <a:t>1 июня 2023</a:t>
            </a:r>
          </a:p>
        </p:txBody>
      </p:sp>
      <p:sp>
        <p:nvSpPr>
          <p:cNvPr id="7" name="Прямоугольник 6"/>
          <p:cNvSpPr/>
          <p:nvPr/>
        </p:nvSpPr>
        <p:spPr>
          <a:xfrm>
            <a:off x="417576" y="2667000"/>
            <a:ext cx="7921752" cy="326136"/>
          </a:xfrm>
          <a:prstGeom prst="rect">
            <a:avLst/>
          </a:prstGeom>
          <a:noFill/>
        </p:spPr>
        <p:txBody>
          <a:bodyPr lIns="0" tIns="0" rIns="0" bIns="0">
            <a:noAutofit/>
          </a:bodyPr>
          <a:lstStyle/>
          <a:p>
            <a:pPr marL="0" marR="0" indent="0"/>
            <a:r>
              <a:rPr lang="ru" sz="1000">
                <a:latin typeface="Century Gothic"/>
              </a:rPr>
              <a:t>включить в Федеральные программы обязательные для применения федеральные рабочие программы по учебным предметам на базовом уровне</a:t>
            </a:r>
          </a:p>
        </p:txBody>
      </p:sp>
      <p:sp>
        <p:nvSpPr>
          <p:cNvPr id="8" name="Прямоугольник 7"/>
          <p:cNvSpPr/>
          <p:nvPr/>
        </p:nvSpPr>
        <p:spPr>
          <a:xfrm>
            <a:off x="658368" y="3249168"/>
            <a:ext cx="2249424" cy="320040"/>
          </a:xfrm>
          <a:prstGeom prst="rect">
            <a:avLst/>
          </a:prstGeom>
          <a:solidFill>
            <a:srgbClr val="FE0000"/>
          </a:solidFill>
        </p:spPr>
        <p:txBody>
          <a:bodyPr wrap="none" lIns="0" tIns="0" rIns="0" bIns="0">
            <a:noAutofit/>
          </a:bodyPr>
          <a:lstStyle/>
          <a:p>
            <a:pPr marL="0" marR="0" indent="0"/>
            <a:r>
              <a:rPr lang="ru" sz="2400" b="1">
                <a:solidFill>
                  <a:srgbClr val="FFFFFF"/>
                </a:solidFill>
                <a:latin typeface="Century Gothic"/>
              </a:rPr>
              <a:t>1 августа 2023</a:t>
            </a:r>
          </a:p>
        </p:txBody>
      </p:sp>
      <p:sp>
        <p:nvSpPr>
          <p:cNvPr id="9" name="Прямоугольник 8"/>
          <p:cNvSpPr/>
          <p:nvPr/>
        </p:nvSpPr>
        <p:spPr>
          <a:xfrm>
            <a:off x="396240" y="3639312"/>
            <a:ext cx="8296656" cy="323088"/>
          </a:xfrm>
          <a:prstGeom prst="rect">
            <a:avLst/>
          </a:prstGeom>
          <a:noFill/>
        </p:spPr>
        <p:txBody>
          <a:bodyPr lIns="0" tIns="0" rIns="0" bIns="0">
            <a:noAutofit/>
          </a:bodyPr>
          <a:lstStyle/>
          <a:p>
            <a:pPr marL="0" marR="0" indent="0"/>
            <a:r>
              <a:rPr lang="ru" sz="1000">
                <a:latin typeface="Century Gothic"/>
              </a:rPr>
              <a:t>включить в Федеральные программы федеральные рабочие программы по остальным учебным предметам на базовом уровне</a:t>
            </a:r>
          </a:p>
        </p:txBody>
      </p:sp>
      <p:sp>
        <p:nvSpPr>
          <p:cNvPr id="10" name="Прямоугольник 9"/>
          <p:cNvSpPr/>
          <p:nvPr/>
        </p:nvSpPr>
        <p:spPr>
          <a:xfrm>
            <a:off x="627888" y="4203192"/>
            <a:ext cx="6696456" cy="323088"/>
          </a:xfrm>
          <a:prstGeom prst="rect">
            <a:avLst/>
          </a:prstGeom>
          <a:solidFill>
            <a:srgbClr val="FE0000"/>
          </a:solidFill>
        </p:spPr>
        <p:txBody>
          <a:bodyPr wrap="none" lIns="0" tIns="0" rIns="0" bIns="0">
            <a:noAutofit/>
          </a:bodyPr>
          <a:lstStyle/>
          <a:p>
            <a:pPr marL="0" marR="0" indent="0"/>
            <a:r>
              <a:rPr lang="ru" sz="2400" b="1">
                <a:solidFill>
                  <a:srgbClr val="FFFFFF"/>
                </a:solidFill>
                <a:latin typeface="Century Gothic"/>
              </a:rPr>
              <a:t>В течение 2023/24 и 2024/25 учебных годов</a:t>
            </a:r>
          </a:p>
        </p:txBody>
      </p:sp>
      <p:sp>
        <p:nvSpPr>
          <p:cNvPr id="11" name="Прямоугольник 10"/>
          <p:cNvSpPr/>
          <p:nvPr/>
        </p:nvSpPr>
        <p:spPr>
          <a:xfrm>
            <a:off x="411480" y="4599432"/>
            <a:ext cx="8217408" cy="326136"/>
          </a:xfrm>
          <a:prstGeom prst="rect">
            <a:avLst/>
          </a:prstGeom>
          <a:noFill/>
        </p:spPr>
        <p:txBody>
          <a:bodyPr lIns="0" tIns="0" rIns="0" bIns="0">
            <a:noAutofit/>
          </a:bodyPr>
          <a:lstStyle/>
          <a:p>
            <a:pPr marL="0" marR="0" indent="0"/>
            <a:r>
              <a:rPr lang="ru" sz="1000">
                <a:latin typeface="Century Gothic"/>
              </a:rPr>
              <a:t>обеспечить разработку и апробацию федеральных рабочих программ по всем предметам для профильного обучения (углубленного изучения отдельных предметов)</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569464"/>
            <a:ext cx="1584960" cy="1584960"/>
          </a:xfrm>
          <a:prstGeom prst="rect">
            <a:avLst/>
          </a:prstGeom>
        </p:spPr>
      </p:pic>
      <p:pic>
        <p:nvPicPr>
          <p:cNvPr id="3" name="Рисунок 2"/>
          <p:cNvPicPr>
            <a:picLocks noChangeAspect="1"/>
          </p:cNvPicPr>
          <p:nvPr/>
        </p:nvPicPr>
        <p:blipFill>
          <a:blip r:embed="rId3"/>
          <a:stretch>
            <a:fillRect/>
          </a:stretch>
        </p:blipFill>
        <p:spPr>
          <a:xfrm>
            <a:off x="2176272" y="2337816"/>
            <a:ext cx="673608" cy="2124456"/>
          </a:xfrm>
          <a:prstGeom prst="rect">
            <a:avLst/>
          </a:prstGeom>
        </p:spPr>
      </p:pic>
      <p:sp>
        <p:nvSpPr>
          <p:cNvPr id="4" name="Прямоугольник 3"/>
          <p:cNvSpPr/>
          <p:nvPr/>
        </p:nvSpPr>
        <p:spPr>
          <a:xfrm>
            <a:off x="2502408" y="97536"/>
            <a:ext cx="5452872" cy="323088"/>
          </a:xfrm>
          <a:prstGeom prst="rect">
            <a:avLst/>
          </a:prstGeom>
          <a:solidFill>
            <a:srgbClr val="FE0000"/>
          </a:solidFill>
        </p:spPr>
        <p:txBody>
          <a:bodyPr wrap="none" lIns="0" tIns="0" rIns="0" bIns="0">
            <a:noAutofit/>
          </a:bodyPr>
          <a:lstStyle/>
          <a:p>
            <a:pPr marL="0" marR="0" indent="0"/>
            <a:r>
              <a:rPr lang="ru" sz="2400" b="1">
                <a:solidFill>
                  <a:srgbClr val="FFFFFF"/>
                </a:solidFill>
                <a:latin typeface="Century Gothic"/>
              </a:rPr>
              <a:t>Изменения в системе общего образования</a:t>
            </a:r>
          </a:p>
        </p:txBody>
      </p:sp>
      <p:sp>
        <p:nvSpPr>
          <p:cNvPr id="5" name="Прямоугольник 4"/>
          <p:cNvSpPr/>
          <p:nvPr/>
        </p:nvSpPr>
        <p:spPr>
          <a:xfrm>
            <a:off x="2502408" y="1085088"/>
            <a:ext cx="5760720" cy="688848"/>
          </a:xfrm>
          <a:prstGeom prst="rect">
            <a:avLst/>
          </a:prstGeom>
          <a:solidFill>
            <a:srgbClr val="003466"/>
          </a:solidFill>
        </p:spPr>
        <p:txBody>
          <a:bodyPr lIns="0" tIns="0" rIns="0" bIns="0">
            <a:noAutofit/>
          </a:bodyPr>
          <a:lstStyle/>
          <a:p>
            <a:pPr marL="0" marR="0" indent="0">
              <a:lnSpc>
                <a:spcPct val="97000"/>
              </a:lnSpc>
            </a:pPr>
            <a:r>
              <a:rPr lang="ru" sz="2400" b="1">
                <a:solidFill>
                  <a:srgbClr val="FFFFFF"/>
                </a:solidFill>
                <a:latin typeface="Century Gothic"/>
              </a:rPr>
              <a:t>С 1 сентября 2023 года общеобразовательные организации обязаны работать по ФООП</a:t>
            </a:r>
          </a:p>
        </p:txBody>
      </p:sp>
      <p:sp>
        <p:nvSpPr>
          <p:cNvPr id="6" name="Прямоугольник 5"/>
          <p:cNvSpPr/>
          <p:nvPr/>
        </p:nvSpPr>
        <p:spPr>
          <a:xfrm>
            <a:off x="3139440" y="2423160"/>
            <a:ext cx="5611368" cy="542544"/>
          </a:xfrm>
          <a:prstGeom prst="rect">
            <a:avLst/>
          </a:prstGeom>
          <a:noFill/>
        </p:spPr>
        <p:txBody>
          <a:bodyPr lIns="0" tIns="0" rIns="0" bIns="0">
            <a:noAutofit/>
          </a:bodyPr>
          <a:lstStyle/>
          <a:p>
            <a:pPr marL="0" marR="0" indent="0"/>
            <a:r>
              <a:rPr lang="ru" sz="1200" i="1">
                <a:solidFill>
                  <a:srgbClr val="002060"/>
                </a:solidFill>
                <a:latin typeface="Arial"/>
              </a:rPr>
              <a:t>Приказ Министерства просвещения Российской Федерации от 16.11.2022 № 992 «Об утверждении федеральной образовательной программы начального общего образования»</a:t>
            </a:r>
          </a:p>
        </p:txBody>
      </p:sp>
      <p:sp>
        <p:nvSpPr>
          <p:cNvPr id="7" name="Прямоугольник 6"/>
          <p:cNvSpPr/>
          <p:nvPr/>
        </p:nvSpPr>
        <p:spPr>
          <a:xfrm>
            <a:off x="3139440" y="3154680"/>
            <a:ext cx="5611368" cy="542544"/>
          </a:xfrm>
          <a:prstGeom prst="rect">
            <a:avLst/>
          </a:prstGeom>
          <a:noFill/>
        </p:spPr>
        <p:txBody>
          <a:bodyPr lIns="0" tIns="0" rIns="0" bIns="0">
            <a:noAutofit/>
          </a:bodyPr>
          <a:lstStyle/>
          <a:p>
            <a:pPr marL="0" marR="0" indent="0">
              <a:lnSpc>
                <a:spcPct val="105000"/>
              </a:lnSpc>
            </a:pPr>
            <a:r>
              <a:rPr lang="ru" sz="1200" i="1">
                <a:solidFill>
                  <a:srgbClr val="002060"/>
                </a:solidFill>
                <a:latin typeface="Arial"/>
              </a:rPr>
              <a:t>Приказ Министерства просвещения Российской Федерации от 16.11.2022 № 993 «Об утверждении федеральной образовательной программы основного общего образования»</a:t>
            </a:r>
          </a:p>
        </p:txBody>
      </p:sp>
      <p:sp>
        <p:nvSpPr>
          <p:cNvPr id="8" name="Прямоугольник 7"/>
          <p:cNvSpPr/>
          <p:nvPr/>
        </p:nvSpPr>
        <p:spPr>
          <a:xfrm>
            <a:off x="3139440" y="3886200"/>
            <a:ext cx="5611368" cy="542544"/>
          </a:xfrm>
          <a:prstGeom prst="rect">
            <a:avLst/>
          </a:prstGeom>
          <a:noFill/>
        </p:spPr>
        <p:txBody>
          <a:bodyPr lIns="0" tIns="0" rIns="0" bIns="0">
            <a:noAutofit/>
          </a:bodyPr>
          <a:lstStyle/>
          <a:p>
            <a:pPr marL="0" marR="0" indent="0">
              <a:lnSpc>
                <a:spcPct val="105000"/>
              </a:lnSpc>
            </a:pPr>
            <a:r>
              <a:rPr lang="ru" sz="1200" i="1">
                <a:solidFill>
                  <a:srgbClr val="002060"/>
                </a:solidFill>
                <a:latin typeface="Arial"/>
              </a:rPr>
              <a:t>Приказ Министерства просвещения Российской Федерации от 23.11.2022 № 1014 «Об утверждении федеральной образовательной программы среднего общего образования»</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59080" y="853440"/>
            <a:ext cx="2731008" cy="661416"/>
          </a:xfrm>
          <a:prstGeom prst="rect">
            <a:avLst/>
          </a:prstGeom>
        </p:spPr>
      </p:pic>
      <p:pic>
        <p:nvPicPr>
          <p:cNvPr id="3" name="Рисунок 2"/>
          <p:cNvPicPr>
            <a:picLocks noChangeAspect="1"/>
          </p:cNvPicPr>
          <p:nvPr/>
        </p:nvPicPr>
        <p:blipFill>
          <a:blip r:embed="rId3"/>
          <a:stretch>
            <a:fillRect/>
          </a:stretch>
        </p:blipFill>
        <p:spPr>
          <a:xfrm>
            <a:off x="3206496" y="853440"/>
            <a:ext cx="2734056" cy="661416"/>
          </a:xfrm>
          <a:prstGeom prst="rect">
            <a:avLst/>
          </a:prstGeom>
        </p:spPr>
      </p:pic>
      <p:pic>
        <p:nvPicPr>
          <p:cNvPr id="4" name="Рисунок 3"/>
          <p:cNvPicPr>
            <a:picLocks noChangeAspect="1"/>
          </p:cNvPicPr>
          <p:nvPr/>
        </p:nvPicPr>
        <p:blipFill>
          <a:blip r:embed="rId4"/>
          <a:stretch>
            <a:fillRect/>
          </a:stretch>
        </p:blipFill>
        <p:spPr>
          <a:xfrm>
            <a:off x="6156960" y="856488"/>
            <a:ext cx="2727960" cy="655320"/>
          </a:xfrm>
          <a:prstGeom prst="rect">
            <a:avLst/>
          </a:prstGeom>
        </p:spPr>
      </p:pic>
      <p:pic>
        <p:nvPicPr>
          <p:cNvPr id="5" name="Рисунок 4"/>
          <p:cNvPicPr>
            <a:picLocks noChangeAspect="1"/>
          </p:cNvPicPr>
          <p:nvPr/>
        </p:nvPicPr>
        <p:blipFill>
          <a:blip r:embed="rId5"/>
          <a:stretch>
            <a:fillRect/>
          </a:stretch>
        </p:blipFill>
        <p:spPr>
          <a:xfrm>
            <a:off x="259080" y="3444240"/>
            <a:ext cx="2731008" cy="661416"/>
          </a:xfrm>
          <a:prstGeom prst="rect">
            <a:avLst/>
          </a:prstGeom>
        </p:spPr>
      </p:pic>
      <p:pic>
        <p:nvPicPr>
          <p:cNvPr id="6" name="Рисунок 5"/>
          <p:cNvPicPr>
            <a:picLocks noChangeAspect="1"/>
          </p:cNvPicPr>
          <p:nvPr/>
        </p:nvPicPr>
        <p:blipFill>
          <a:blip r:embed="rId6"/>
          <a:stretch>
            <a:fillRect/>
          </a:stretch>
        </p:blipFill>
        <p:spPr>
          <a:xfrm>
            <a:off x="3206496" y="3444240"/>
            <a:ext cx="2734056" cy="661416"/>
          </a:xfrm>
          <a:prstGeom prst="rect">
            <a:avLst/>
          </a:prstGeom>
        </p:spPr>
      </p:pic>
      <p:pic>
        <p:nvPicPr>
          <p:cNvPr id="7" name="Рисунок 6"/>
          <p:cNvPicPr>
            <a:picLocks noChangeAspect="1"/>
          </p:cNvPicPr>
          <p:nvPr/>
        </p:nvPicPr>
        <p:blipFill>
          <a:blip r:embed="rId7"/>
          <a:stretch>
            <a:fillRect/>
          </a:stretch>
        </p:blipFill>
        <p:spPr>
          <a:xfrm>
            <a:off x="6156960" y="3444240"/>
            <a:ext cx="2727960" cy="658368"/>
          </a:xfrm>
          <a:prstGeom prst="rect">
            <a:avLst/>
          </a:prstGeom>
        </p:spPr>
      </p:pic>
      <p:sp>
        <p:nvSpPr>
          <p:cNvPr id="8" name="Прямоугольник 7"/>
          <p:cNvSpPr/>
          <p:nvPr/>
        </p:nvSpPr>
        <p:spPr>
          <a:xfrm>
            <a:off x="2663952" y="146304"/>
            <a:ext cx="3810000" cy="298704"/>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ФООП НОО, ООО и СОО</a:t>
            </a:r>
          </a:p>
        </p:txBody>
      </p:sp>
      <p:sp>
        <p:nvSpPr>
          <p:cNvPr id="9" name="Прямоугольник 8"/>
          <p:cNvSpPr/>
          <p:nvPr/>
        </p:nvSpPr>
        <p:spPr>
          <a:xfrm>
            <a:off x="374904" y="1831848"/>
            <a:ext cx="2487168" cy="1295400"/>
          </a:xfrm>
          <a:prstGeom prst="rect">
            <a:avLst/>
          </a:prstGeom>
          <a:solidFill>
            <a:srgbClr val="003466"/>
          </a:solidFill>
        </p:spPr>
        <p:txBody>
          <a:bodyPr lIns="0" tIns="0" rIns="0" bIns="0">
            <a:noAutofit/>
          </a:bodyPr>
          <a:lstStyle/>
          <a:p>
            <a:pPr marL="0" marR="0" indent="0" algn="ctr">
              <a:spcAft>
                <a:spcPts val="280"/>
              </a:spcAft>
            </a:pPr>
            <a:r>
              <a:rPr lang="ru" sz="1600" b="1">
                <a:solidFill>
                  <a:srgbClr val="FFFFFF"/>
                </a:solidFill>
                <a:latin typeface="Century Gothic"/>
              </a:rPr>
              <a:t>Целевой раздел</a:t>
            </a:r>
          </a:p>
          <a:p>
            <a:pPr marL="0" marR="0" indent="0" algn="ctr">
              <a:lnSpc>
                <a:spcPct val="95000"/>
              </a:lnSpc>
              <a:spcAft>
                <a:spcPts val="280"/>
              </a:spcAft>
            </a:pPr>
            <a:r>
              <a:rPr lang="ru" sz="1000">
                <a:solidFill>
                  <a:srgbClr val="FFFFFF"/>
                </a:solidFill>
                <a:latin typeface="Century Gothic"/>
              </a:rPr>
              <a:t>- пояснительная записка;</a:t>
            </a:r>
          </a:p>
          <a:p>
            <a:pPr marL="0" marR="0" indent="0" algn="ctr" defTabSz="88392">
              <a:lnSpc>
                <a:spcPct val="94000"/>
              </a:lnSpc>
              <a:spcAft>
                <a:spcPts val="280"/>
              </a:spcAft>
              <a:tabLst>
                <a:tab pos="88392" algn="l"/>
              </a:tabLst>
            </a:pPr>
            <a:r>
              <a:rPr lang="ru" sz="1000">
                <a:solidFill>
                  <a:srgbClr val="FFFFFF"/>
                </a:solidFill>
                <a:latin typeface="Century Gothic"/>
              </a:rPr>
              <a:t>-	планируемые результаты освоения обучающимися ФООП;</a:t>
            </a:r>
          </a:p>
          <a:p>
            <a:pPr marL="0" marR="0" indent="0" algn="ctr" defTabSz="262128">
              <a:lnSpc>
                <a:spcPct val="95000"/>
              </a:lnSpc>
              <a:tabLst>
                <a:tab pos="262128" algn="l"/>
              </a:tabLst>
            </a:pPr>
            <a:r>
              <a:rPr lang="ru" sz="1000">
                <a:solidFill>
                  <a:srgbClr val="FFFFFF"/>
                </a:solidFill>
                <a:latin typeface="Century Gothic"/>
              </a:rPr>
              <a:t>-	система оценки достижения планируемых результатов освоения ФООП</a:t>
            </a:r>
          </a:p>
        </p:txBody>
      </p:sp>
      <p:sp>
        <p:nvSpPr>
          <p:cNvPr id="10" name="Прямоугольник 9"/>
          <p:cNvSpPr/>
          <p:nvPr/>
        </p:nvSpPr>
        <p:spPr>
          <a:xfrm>
            <a:off x="3352800" y="1673352"/>
            <a:ext cx="2432304" cy="1609344"/>
          </a:xfrm>
          <a:prstGeom prst="rect">
            <a:avLst/>
          </a:prstGeom>
          <a:solidFill>
            <a:srgbClr val="FE0000"/>
          </a:solidFill>
        </p:spPr>
        <p:txBody>
          <a:bodyPr lIns="0" tIns="0" rIns="0" bIns="0">
            <a:noAutofit/>
          </a:bodyPr>
          <a:lstStyle/>
          <a:p>
            <a:pPr marL="0" marR="0" indent="0" algn="ctr">
              <a:lnSpc>
                <a:spcPct val="89000"/>
              </a:lnSpc>
              <a:spcAft>
                <a:spcPts val="350"/>
              </a:spcAft>
            </a:pPr>
            <a:r>
              <a:rPr lang="ru" sz="1600" b="1">
                <a:solidFill>
                  <a:srgbClr val="FFFFFF"/>
                </a:solidFill>
                <a:latin typeface="Century Gothic"/>
              </a:rPr>
              <a:t>Содержательный раздел</a:t>
            </a:r>
          </a:p>
          <a:p>
            <a:pPr marL="0" marR="0" indent="0" algn="ctr" defTabSz="88392">
              <a:lnSpc>
                <a:spcPct val="90000"/>
              </a:lnSpc>
              <a:spcAft>
                <a:spcPts val="140"/>
              </a:spcAft>
              <a:tabLst>
                <a:tab pos="88392" algn="l"/>
              </a:tabLst>
            </a:pPr>
            <a:r>
              <a:rPr lang="ru" sz="1000">
                <a:solidFill>
                  <a:srgbClr val="FFFFFF"/>
                </a:solidFill>
                <a:latin typeface="Century Gothic"/>
              </a:rPr>
              <a:t>-	федеральные рабочие программы учебных предметов;</a:t>
            </a:r>
          </a:p>
          <a:p>
            <a:pPr marL="0" marR="0" indent="0" algn="ctr" defTabSz="256032">
              <a:lnSpc>
                <a:spcPct val="90000"/>
              </a:lnSpc>
              <a:spcAft>
                <a:spcPts val="140"/>
              </a:spcAft>
              <a:tabLst>
                <a:tab pos="256032" algn="l"/>
              </a:tabLst>
            </a:pPr>
            <a:r>
              <a:rPr lang="ru" sz="1000">
                <a:solidFill>
                  <a:srgbClr val="FFFFFF"/>
                </a:solidFill>
                <a:latin typeface="Century Gothic"/>
              </a:rPr>
              <a:t>-	программа формирования универсальных учебных действий у обучающихся;</a:t>
            </a:r>
          </a:p>
          <a:p>
            <a:pPr marL="0" marR="0" indent="0" algn="ctr" defTabSz="79248">
              <a:lnSpc>
                <a:spcPct val="90000"/>
              </a:lnSpc>
              <a:tabLst>
                <a:tab pos="79248" algn="l"/>
              </a:tabLst>
            </a:pPr>
            <a:r>
              <a:rPr lang="ru" sz="1000">
                <a:solidFill>
                  <a:srgbClr val="FFFFFF"/>
                </a:solidFill>
                <a:latin typeface="Century Gothic"/>
              </a:rPr>
              <a:t>-	федеральная рабочая программа воспитания</a:t>
            </a:r>
          </a:p>
        </p:txBody>
      </p:sp>
      <p:sp>
        <p:nvSpPr>
          <p:cNvPr id="11" name="Прямоугольник 10"/>
          <p:cNvSpPr/>
          <p:nvPr/>
        </p:nvSpPr>
        <p:spPr>
          <a:xfrm>
            <a:off x="6562344" y="1600200"/>
            <a:ext cx="1914144" cy="545592"/>
          </a:xfrm>
          <a:prstGeom prst="rect">
            <a:avLst/>
          </a:prstGeom>
          <a:noFill/>
        </p:spPr>
        <p:txBody>
          <a:bodyPr lIns="0" tIns="0" rIns="0" bIns="0">
            <a:noAutofit/>
          </a:bodyPr>
          <a:lstStyle/>
          <a:p>
            <a:pPr marL="0" marR="0" indent="0" algn="ctr">
              <a:lnSpc>
                <a:spcPct val="127000"/>
              </a:lnSpc>
            </a:pPr>
            <a:r>
              <a:rPr lang="ru" sz="1600" b="1">
                <a:solidFill>
                  <a:srgbClr val="003366"/>
                </a:solidFill>
                <a:latin typeface="Century Gothic"/>
              </a:rPr>
              <a:t>Организационный раздел</a:t>
            </a:r>
          </a:p>
        </p:txBody>
      </p:sp>
      <p:sp>
        <p:nvSpPr>
          <p:cNvPr id="12" name="Прямоугольник 11"/>
          <p:cNvSpPr/>
          <p:nvPr/>
        </p:nvSpPr>
        <p:spPr>
          <a:xfrm>
            <a:off x="6269736" y="2218944"/>
            <a:ext cx="2496312" cy="1158240"/>
          </a:xfrm>
          <a:prstGeom prst="rect">
            <a:avLst/>
          </a:prstGeom>
          <a:noFill/>
        </p:spPr>
        <p:txBody>
          <a:bodyPr lIns="0" tIns="0" rIns="0" bIns="0">
            <a:noAutofit/>
          </a:bodyPr>
          <a:lstStyle/>
          <a:p>
            <a:pPr marL="0" marR="0" indent="0" algn="ctr" defTabSz="79248">
              <a:lnSpc>
                <a:spcPct val="90000"/>
              </a:lnSpc>
              <a:spcAft>
                <a:spcPts val="140"/>
              </a:spcAft>
              <a:tabLst>
                <a:tab pos="79248" algn="l"/>
              </a:tabLst>
            </a:pPr>
            <a:r>
              <a:rPr lang="ru" sz="1000">
                <a:solidFill>
                  <a:srgbClr val="003366"/>
                </a:solidFill>
                <a:latin typeface="Century Gothic"/>
              </a:rPr>
              <a:t>-</a:t>
            </a:r>
            <a:r>
              <a:rPr lang="ru" sz="1000">
                <a:latin typeface="Century Gothic"/>
              </a:rPr>
              <a:t>	</a:t>
            </a:r>
            <a:r>
              <a:rPr lang="ru" sz="1000">
                <a:solidFill>
                  <a:srgbClr val="003366"/>
                </a:solidFill>
                <a:latin typeface="Century Gothic"/>
              </a:rPr>
              <a:t>федеральный учебный план;</a:t>
            </a:r>
          </a:p>
          <a:p>
            <a:pPr marL="0" marR="0" indent="0" algn="ctr" defTabSz="79248">
              <a:lnSpc>
                <a:spcPct val="92000"/>
              </a:lnSpc>
              <a:spcAft>
                <a:spcPts val="140"/>
              </a:spcAft>
              <a:tabLst>
                <a:tab pos="79248" algn="l"/>
              </a:tabLst>
            </a:pPr>
            <a:r>
              <a:rPr lang="ru" sz="1000">
                <a:solidFill>
                  <a:srgbClr val="003366"/>
                </a:solidFill>
                <a:latin typeface="Century Gothic"/>
              </a:rPr>
              <a:t>-</a:t>
            </a:r>
            <a:r>
              <a:rPr lang="ru" sz="1000">
                <a:latin typeface="Century Gothic"/>
              </a:rPr>
              <a:t>	</a:t>
            </a:r>
            <a:r>
              <a:rPr lang="ru" sz="1000">
                <a:solidFill>
                  <a:srgbClr val="003366"/>
                </a:solidFill>
                <a:latin typeface="Century Gothic"/>
              </a:rPr>
              <a:t>федеральный план внеурочной деятельности;</a:t>
            </a:r>
          </a:p>
          <a:p>
            <a:pPr marL="0" marR="0" indent="0" algn="ctr" defTabSz="79248">
              <a:lnSpc>
                <a:spcPct val="90000"/>
              </a:lnSpc>
              <a:spcAft>
                <a:spcPts val="140"/>
              </a:spcAft>
              <a:tabLst>
                <a:tab pos="79248" algn="l"/>
              </a:tabLst>
            </a:pPr>
            <a:r>
              <a:rPr lang="ru" sz="1000">
                <a:solidFill>
                  <a:srgbClr val="003366"/>
                </a:solidFill>
                <a:latin typeface="Century Gothic"/>
              </a:rPr>
              <a:t>-</a:t>
            </a:r>
            <a:r>
              <a:rPr lang="ru" sz="1000">
                <a:latin typeface="Century Gothic"/>
              </a:rPr>
              <a:t>	</a:t>
            </a:r>
            <a:r>
              <a:rPr lang="ru" sz="1000">
                <a:solidFill>
                  <a:srgbClr val="003366"/>
                </a:solidFill>
                <a:latin typeface="Century Gothic"/>
              </a:rPr>
              <a:t>федеральный календарный учебный график;</a:t>
            </a:r>
          </a:p>
          <a:p>
            <a:pPr marL="0" marR="0" indent="0" algn="ctr" defTabSz="79248">
              <a:lnSpc>
                <a:spcPct val="90000"/>
              </a:lnSpc>
              <a:tabLst>
                <a:tab pos="79248" algn="l"/>
              </a:tabLst>
            </a:pPr>
            <a:r>
              <a:rPr lang="ru" sz="1000">
                <a:solidFill>
                  <a:srgbClr val="003366"/>
                </a:solidFill>
                <a:latin typeface="Century Gothic"/>
              </a:rPr>
              <a:t>-</a:t>
            </a:r>
            <a:r>
              <a:rPr lang="ru" sz="1000">
                <a:latin typeface="Century Gothic"/>
              </a:rPr>
              <a:t>	</a:t>
            </a:r>
            <a:r>
              <a:rPr lang="ru" sz="1000">
                <a:solidFill>
                  <a:srgbClr val="003366"/>
                </a:solidFill>
                <a:latin typeface="Century Gothic"/>
              </a:rPr>
              <a:t>федеральный календарный план воспитательной работы</a:t>
            </a:r>
          </a:p>
        </p:txBody>
      </p:sp>
      <p:sp>
        <p:nvSpPr>
          <p:cNvPr id="13" name="Прямоугольник 12"/>
          <p:cNvSpPr/>
          <p:nvPr/>
        </p:nvSpPr>
        <p:spPr>
          <a:xfrm>
            <a:off x="2359152" y="4645152"/>
            <a:ext cx="4422648" cy="185928"/>
          </a:xfrm>
          <a:prstGeom prst="rect">
            <a:avLst/>
          </a:prstGeom>
          <a:solidFill>
            <a:srgbClr val="FE0000"/>
          </a:solidFill>
        </p:spPr>
        <p:txBody>
          <a:bodyPr wrap="none" lIns="0" tIns="0" rIns="0" bIns="0">
            <a:noAutofit/>
          </a:bodyPr>
          <a:lstStyle/>
          <a:p>
            <a:pPr marL="0" marR="0" indent="0" algn="ctr"/>
            <a:r>
              <a:rPr lang="ru" sz="1400" b="1">
                <a:solidFill>
                  <a:srgbClr val="FFFFFF"/>
                </a:solidFill>
                <a:latin typeface="Century Gothic"/>
              </a:rPr>
              <a:t>ЕДИНСТВО СОДЕРЖАНИЯ ОБЩЕГО ОБРАЗОВАНИЯ</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10840" y="2325624"/>
            <a:ext cx="3355848" cy="429768"/>
          </a:xfrm>
          <a:prstGeom prst="rect">
            <a:avLst/>
          </a:prstGeom>
          <a:solidFill>
            <a:srgbClr val="003466"/>
          </a:solidFill>
        </p:spPr>
        <p:txBody>
          <a:bodyPr wrap="none" lIns="0" tIns="0" rIns="0" bIns="0">
            <a:noAutofit/>
          </a:bodyPr>
          <a:lstStyle/>
          <a:p>
            <a:pPr marL="0" marR="0" indent="0" algn="ctr">
              <a:spcBef>
                <a:spcPts val="11830"/>
              </a:spcBef>
            </a:pPr>
            <a:r>
              <a:rPr lang="ru" sz="3200" b="1">
                <a:solidFill>
                  <a:srgbClr val="FFFFFF"/>
                </a:solidFill>
                <a:latin typeface="Century Gothic"/>
              </a:rPr>
              <a:t>Целевой раздел</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55904" y="719328"/>
            <a:ext cx="7632192" cy="2929128"/>
          </a:xfrm>
          <a:prstGeom prst="rect">
            <a:avLst/>
          </a:prstGeom>
        </p:spPr>
      </p:pic>
      <p:sp>
        <p:nvSpPr>
          <p:cNvPr id="3" name="Прямоугольник 2"/>
          <p:cNvSpPr/>
          <p:nvPr/>
        </p:nvSpPr>
        <p:spPr>
          <a:xfrm>
            <a:off x="1252728" y="146304"/>
            <a:ext cx="6638544" cy="32004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Планируемые результаты освоения ФООП</a:t>
            </a:r>
          </a:p>
        </p:txBody>
      </p:sp>
      <p:sp>
        <p:nvSpPr>
          <p:cNvPr id="4" name="Прямоугольник 3"/>
          <p:cNvSpPr/>
          <p:nvPr/>
        </p:nvSpPr>
        <p:spPr>
          <a:xfrm>
            <a:off x="1335024" y="2078736"/>
            <a:ext cx="1749552" cy="216408"/>
          </a:xfrm>
          <a:prstGeom prst="rect">
            <a:avLst/>
          </a:prstGeom>
          <a:noFill/>
        </p:spPr>
        <p:txBody>
          <a:bodyPr wrap="none" lIns="0" tIns="0" rIns="0" bIns="0">
            <a:noAutofit/>
          </a:bodyPr>
          <a:lstStyle/>
          <a:p>
            <a:pPr marL="0" marR="0" indent="0"/>
            <a:r>
              <a:rPr lang="ru" sz="1500" b="1">
                <a:solidFill>
                  <a:srgbClr val="003366"/>
                </a:solidFill>
                <a:latin typeface="Century Gothic"/>
              </a:rPr>
              <a:t>Требования ФГОС</a:t>
            </a:r>
          </a:p>
        </p:txBody>
      </p:sp>
      <p:sp>
        <p:nvSpPr>
          <p:cNvPr id="5" name="Прямоугольник 4"/>
          <p:cNvSpPr/>
          <p:nvPr/>
        </p:nvSpPr>
        <p:spPr>
          <a:xfrm>
            <a:off x="3694176" y="1972056"/>
            <a:ext cx="1755648" cy="408432"/>
          </a:xfrm>
          <a:prstGeom prst="rect">
            <a:avLst/>
          </a:prstGeom>
          <a:noFill/>
        </p:spPr>
        <p:txBody>
          <a:bodyPr lIns="0" tIns="0" rIns="0" bIns="0">
            <a:noAutofit/>
          </a:bodyPr>
          <a:lstStyle/>
          <a:p>
            <a:pPr marL="0" marR="0" indent="0" algn="ctr">
              <a:lnSpc>
                <a:spcPct val="90000"/>
              </a:lnSpc>
            </a:pPr>
            <a:r>
              <a:rPr lang="ru" sz="1500" b="1">
                <a:solidFill>
                  <a:srgbClr val="003366"/>
                </a:solidFill>
                <a:latin typeface="Century Gothic"/>
              </a:rPr>
              <a:t>Образовательная деятельность</a:t>
            </a:r>
          </a:p>
        </p:txBody>
      </p:sp>
      <p:sp>
        <p:nvSpPr>
          <p:cNvPr id="6" name="Прямоугольник 5"/>
          <p:cNvSpPr/>
          <p:nvPr/>
        </p:nvSpPr>
        <p:spPr>
          <a:xfrm>
            <a:off x="6102096" y="1871472"/>
            <a:ext cx="1658112" cy="600456"/>
          </a:xfrm>
          <a:prstGeom prst="rect">
            <a:avLst/>
          </a:prstGeom>
          <a:noFill/>
        </p:spPr>
        <p:txBody>
          <a:bodyPr lIns="0" tIns="0" rIns="0" bIns="0">
            <a:noAutofit/>
          </a:bodyPr>
          <a:lstStyle/>
          <a:p>
            <a:pPr marL="0" marR="0" indent="0" algn="ctr">
              <a:lnSpc>
                <a:spcPct val="90000"/>
              </a:lnSpc>
            </a:pPr>
            <a:r>
              <a:rPr lang="ru" sz="1500" b="1">
                <a:solidFill>
                  <a:srgbClr val="003366"/>
                </a:solidFill>
                <a:latin typeface="Century Gothic"/>
              </a:rPr>
              <a:t>Система оценки результатов освоения ФООП</a:t>
            </a:r>
          </a:p>
        </p:txBody>
      </p:sp>
      <p:sp>
        <p:nvSpPr>
          <p:cNvPr id="7" name="Прямоугольник 6"/>
          <p:cNvSpPr/>
          <p:nvPr/>
        </p:nvSpPr>
        <p:spPr>
          <a:xfrm>
            <a:off x="542544" y="3864864"/>
            <a:ext cx="8272272" cy="844296"/>
          </a:xfrm>
          <a:prstGeom prst="rect">
            <a:avLst/>
          </a:prstGeom>
          <a:noFill/>
        </p:spPr>
        <p:txBody>
          <a:bodyPr lIns="0" tIns="0" rIns="0" bIns="0">
            <a:noAutofit/>
          </a:bodyPr>
          <a:lstStyle/>
          <a:p>
            <a:pPr marL="0" marR="0" indent="0" algn="just"/>
            <a:r>
              <a:rPr lang="ru" sz="1400" b="1" i="1">
                <a:solidFill>
                  <a:srgbClr val="FF0000"/>
                </a:solidFill>
                <a:latin typeface="Century Gothic"/>
              </a:rPr>
              <a:t>В ФООП описаны предметные результаты для учебных предметов, по которым необходимо применять федеральные рабочие программы; чтобы сформулировать предметные результаты для других учебных предметов (в т.ч. для углубленного изучения), необходимо опираться на предметные результаты в ФГОС</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94816" y="143256"/>
            <a:ext cx="6745224" cy="323088"/>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Требования к системе оценки результатов</a:t>
            </a:r>
          </a:p>
        </p:txBody>
      </p:sp>
      <p:graphicFrame>
        <p:nvGraphicFramePr>
          <p:cNvPr id="3" name="Таблица 2"/>
          <p:cNvGraphicFramePr>
            <a:graphicFrameLocks noGrp="1"/>
          </p:cNvGraphicFramePr>
          <p:nvPr/>
        </p:nvGraphicFramePr>
        <p:xfrm>
          <a:off x="170688" y="615696"/>
          <a:ext cx="8802624" cy="4410456"/>
        </p:xfrm>
        <a:graphic>
          <a:graphicData uri="http://schemas.openxmlformats.org/drawingml/2006/table">
            <a:tbl>
              <a:tblPr/>
              <a:tblGrid>
                <a:gridCol w="2816352"/>
                <a:gridCol w="3026664"/>
                <a:gridCol w="2959608"/>
              </a:tblGrid>
              <a:tr h="268224">
                <a:tc>
                  <a:txBody>
                    <a:bodyPr/>
                    <a:lstStyle/>
                    <a:p>
                      <a:pPr marL="0" marR="0" indent="0" algn="ctr"/>
                      <a:r>
                        <a:rPr lang="ru" sz="1400" b="1">
                          <a:solidFill>
                            <a:srgbClr val="FFFFFF"/>
                          </a:solidFill>
                          <a:latin typeface="Century Gothic"/>
                        </a:rPr>
                        <a:t>ФГОС НОО</a:t>
                      </a:r>
                    </a:p>
                  </a:txBody>
                  <a:tcPr marL="0" marR="0" marT="0" marB="0" anchor="b">
                    <a:solidFill>
                      <a:srgbClr val="FE0000"/>
                    </a:solidFill>
                  </a:tcPr>
                </a:tc>
                <a:tc>
                  <a:txBody>
                    <a:bodyPr/>
                    <a:lstStyle/>
                    <a:p>
                      <a:pPr marL="0" marR="0" indent="0" algn="ctr"/>
                      <a:r>
                        <a:rPr lang="ru" sz="1400" b="1">
                          <a:solidFill>
                            <a:srgbClr val="FFFFFF"/>
                          </a:solidFill>
                          <a:latin typeface="Century Gothic"/>
                        </a:rPr>
                        <a:t>ФГОС ООО</a:t>
                      </a:r>
                    </a:p>
                  </a:txBody>
                  <a:tcPr marL="0" marR="0" marT="0" marB="0" anchor="b">
                    <a:solidFill>
                      <a:srgbClr val="FE0000"/>
                    </a:solidFill>
                  </a:tcPr>
                </a:tc>
                <a:tc>
                  <a:txBody>
                    <a:bodyPr/>
                    <a:lstStyle/>
                    <a:p>
                      <a:pPr marL="0" marR="0" indent="0" algn="ctr"/>
                      <a:r>
                        <a:rPr lang="ru" sz="1400" b="1">
                          <a:solidFill>
                            <a:srgbClr val="FFFFFF"/>
                          </a:solidFill>
                          <a:latin typeface="Century Gothic"/>
                        </a:rPr>
                        <a:t>ФГОС СОО</a:t>
                      </a:r>
                    </a:p>
                  </a:txBody>
                  <a:tcPr marL="0" marR="0" marT="0" marB="0" anchor="b">
                    <a:solidFill>
                      <a:srgbClr val="FE0000"/>
                    </a:solidFill>
                  </a:tcPr>
                </a:tc>
              </a:tr>
              <a:tr h="920496">
                <a:tc gridSpan="2">
                  <a:txBody>
                    <a:bodyPr/>
                    <a:lstStyle/>
                    <a:p>
                      <a:pPr marL="0" marR="0" indent="0"/>
                      <a:r>
                        <a:rPr lang="ru" sz="800" b="1">
                          <a:latin typeface="Century Gothic"/>
                        </a:rPr>
                        <a:t>Отражает содержание и критерии оценки, формы представления результатов оценочной деятельности</a:t>
                      </a:r>
                    </a:p>
                  </a:txBody>
                  <a:tcPr marL="0" marR="0" marT="0" marB="0" anchor="ctr">
                    <a:solidFill>
                      <a:srgbClr val="E4E9EC"/>
                    </a:solidFill>
                  </a:tcPr>
                </a:tc>
                <a:tc hMerge="1">
                  <a:txBody>
                    <a:bodyPr/>
                    <a:lstStyle/>
                    <a:p>
                      <a:endParaRPr sz="4400"/>
                    </a:p>
                  </a:txBody>
                  <a:tcPr marL="0" marR="0" marT="0" marB="0"/>
                </a:tc>
                <a:tc>
                  <a:txBody>
                    <a:bodyPr/>
                    <a:lstStyle/>
                    <a:p>
                      <a:pPr marL="0" marR="0" indent="0" algn="just"/>
                      <a:r>
                        <a:rPr lang="ru" sz="800" b="1">
                          <a:latin typeface="Century Gothic"/>
                        </a:rPr>
                        <a:t>Закрепляет основные направления и цели оценочной деятельности, ориентированной на управление качеством образования, описывает объект и содержание оценки, критерии, процедуры и состав инструментария оценивания, формы представления результатов, условия и границы применения системы оценки</a:t>
                      </a:r>
                    </a:p>
                  </a:txBody>
                  <a:tcPr marL="0" marR="0" marT="0" marB="0" anchor="b">
                    <a:solidFill>
                      <a:srgbClr val="E4E9EC"/>
                    </a:solidFill>
                  </a:tcPr>
                </a:tc>
              </a:tr>
              <a:tr h="301752">
                <a:tc gridSpan="2">
                  <a:txBody>
                    <a:bodyPr/>
                    <a:lstStyle/>
                    <a:p>
                      <a:pPr marL="0" marR="0" indent="0"/>
                      <a:r>
                        <a:rPr lang="ru" sz="800" b="1">
                          <a:latin typeface="Century Gothic"/>
                        </a:rPr>
                        <a:t>Обеспечивает комплексный подход к оценке результатов освоения программы, позволяющий осуществлять оценку предметных и метапредметных результатов</a:t>
                      </a:r>
                    </a:p>
                  </a:txBody>
                  <a:tcPr marL="0" marR="0" marT="0" marB="0" anchor="b"/>
                </a:tc>
                <a:tc hMerge="1">
                  <a:txBody>
                    <a:bodyPr/>
                    <a:lstStyle/>
                    <a:p>
                      <a:endParaRPr sz="1500"/>
                    </a:p>
                  </a:txBody>
                  <a:tcPr marL="0" marR="0" marT="0" marB="0"/>
                </a:tc>
                <a:tc>
                  <a:txBody>
                    <a:bodyPr/>
                    <a:lstStyle/>
                    <a:p>
                      <a:pPr marL="0" marR="0" indent="0" algn="just"/>
                      <a:r>
                        <a:rPr lang="ru" sz="800" b="1">
                          <a:latin typeface="Century Gothic"/>
                        </a:rPr>
                        <a:t>Ориентирует на реализацию требований к результатам освоения ООП</a:t>
                      </a:r>
                    </a:p>
                  </a:txBody>
                  <a:tcPr marL="0" marR="0" marT="0" marB="0" anchor="b"/>
                </a:tc>
              </a:tr>
              <a:tr h="545592">
                <a:tc gridSpan="2">
                  <a:txBody>
                    <a:bodyPr/>
                    <a:lstStyle/>
                    <a:p>
                      <a:pPr marL="0" marR="0" indent="0"/>
                      <a:r>
                        <a:rPr lang="ru" sz="800" b="1">
                          <a:latin typeface="Century Gothic"/>
                        </a:rPr>
                        <a:t>Предусматривает оценку динамики учебных достижений учеников</a:t>
                      </a:r>
                    </a:p>
                  </a:txBody>
                  <a:tcPr marL="0" marR="0" marT="0" marB="0" anchor="ctr">
                    <a:solidFill>
                      <a:srgbClr val="E4E9EC"/>
                    </a:solidFill>
                  </a:tcPr>
                </a:tc>
                <a:tc hMerge="1">
                  <a:txBody>
                    <a:bodyPr/>
                    <a:lstStyle/>
                    <a:p>
                      <a:endParaRPr sz="2600"/>
                    </a:p>
                  </a:txBody>
                  <a:tcPr marL="0" marR="0" marT="0" marB="0"/>
                </a:tc>
                <a:tc>
                  <a:txBody>
                    <a:bodyPr/>
                    <a:lstStyle/>
                    <a:p>
                      <a:pPr marL="0" marR="0" indent="0" algn="just" defTabSz="1072896">
                        <a:tabLst>
                          <a:tab pos="1072896" algn="l"/>
                          <a:tab pos="1780032" algn="l"/>
                          <a:tab pos="2770632" algn="l"/>
                        </a:tabLst>
                      </a:pPr>
                      <a:r>
                        <a:rPr lang="ru" sz="800" b="1">
                          <a:latin typeface="Century Gothic"/>
                        </a:rPr>
                        <a:t>Обеспечивает комплексный подход к оценке результатов освоения программы, позволяющий осуществлять	оценку	предметных	и</a:t>
                      </a:r>
                    </a:p>
                    <a:p>
                      <a:pPr marL="0" marR="0" indent="0" algn="just"/>
                      <a:r>
                        <a:rPr lang="ru" sz="800" b="1">
                          <a:latin typeface="Century Gothic"/>
                        </a:rPr>
                        <a:t>метапредметных результатов</a:t>
                      </a:r>
                    </a:p>
                  </a:txBody>
                  <a:tcPr marL="0" marR="0" marT="0" marB="0" anchor="b">
                    <a:solidFill>
                      <a:srgbClr val="E4E9EC"/>
                    </a:solidFill>
                  </a:tcPr>
                </a:tc>
              </a:tr>
              <a:tr h="301752">
                <a:tc gridSpan="2">
                  <a:txBody>
                    <a:bodyPr/>
                    <a:lstStyle/>
                    <a:p>
                      <a:pPr marL="0" marR="0" indent="0"/>
                      <a:r>
                        <a:rPr lang="ru" sz="800" b="1">
                          <a:latin typeface="Century Gothic"/>
                        </a:rPr>
                        <a:t>Обеспечивает возможность получения объективной информации о качестве подготовки учеников в интересах всех участников образовательных отношений</a:t>
                      </a:r>
                    </a:p>
                  </a:txBody>
                  <a:tcPr marL="0" marR="0" marT="0" marB="0" anchor="b"/>
                </a:tc>
                <a:tc hMerge="1">
                  <a:txBody>
                    <a:bodyPr/>
                    <a:lstStyle/>
                    <a:p>
                      <a:endParaRPr sz="1500"/>
                    </a:p>
                  </a:txBody>
                  <a:tcPr marL="0" marR="0" marT="0" marB="0"/>
                </a:tc>
                <a:tc>
                  <a:txBody>
                    <a:bodyPr/>
                    <a:lstStyle/>
                    <a:p>
                      <a:pPr marL="0" marR="0" indent="0" algn="just"/>
                      <a:r>
                        <a:rPr lang="ru" sz="800" b="1">
                          <a:latin typeface="Century Gothic"/>
                        </a:rPr>
                        <a:t>Обеспечивает оценку динамики индивидуальных достижений учеников в процессе освоения ООП</a:t>
                      </a:r>
                    </a:p>
                  </a:txBody>
                  <a:tcPr marL="0" marR="0" marT="0" marB="0" anchor="b"/>
                </a:tc>
              </a:tr>
              <a:tr h="1155192">
                <a:tc>
                  <a:txBody>
                    <a:bodyPr/>
                    <a:lstStyle/>
                    <a:p>
                      <a:pPr marL="0" marR="0" indent="0"/>
                      <a:r>
                        <a:rPr lang="ru" sz="800" b="1">
                          <a:latin typeface="Century Gothic"/>
                        </a:rPr>
                        <a:t>Ориентирует образовательную деятельность на личностное развитие и воспитание учеников, достижение планируемых результатов освоения учебных предметов, учебных курсов (в том числе внеурочной деятельности), учебных модулей и формирование универсальных учебных действий у учеников</a:t>
                      </a:r>
                    </a:p>
                  </a:txBody>
                  <a:tcPr marL="0" marR="0" marT="0" marB="0">
                    <a:solidFill>
                      <a:srgbClr val="E4E9EC"/>
                    </a:solidFill>
                  </a:tcPr>
                </a:tc>
                <a:tc>
                  <a:txBody>
                    <a:bodyPr/>
                    <a:lstStyle/>
                    <a:p>
                      <a:pPr marL="0" marR="0" indent="0" algn="just" defTabSz="1072896">
                        <a:tabLst>
                          <a:tab pos="1072896" algn="l"/>
                          <a:tab pos="2240280" algn="l"/>
                        </a:tabLst>
                      </a:pPr>
                      <a:r>
                        <a:rPr lang="ru" sz="800" b="1">
                          <a:latin typeface="Century Gothic"/>
                        </a:rPr>
                        <a:t>Предусматривает оценку и учет результатов использования разнообразных методов и форм обучения, взаимно дополняющих друг друга, в том числе проектов, практических, командных, исследовательских, творческих работ, самоанализа и самооценки,	взаимооценки,	наблюдения,</a:t>
                      </a:r>
                    </a:p>
                    <a:p>
                      <a:pPr marL="0" marR="0" indent="0" algn="just" defTabSz="1243584">
                        <a:tabLst>
                          <a:tab pos="1243584" algn="l"/>
                          <a:tab pos="2249424" algn="l"/>
                        </a:tabLst>
                      </a:pPr>
                      <a:r>
                        <a:rPr lang="ru" sz="800" b="1">
                          <a:latin typeface="Century Gothic"/>
                        </a:rPr>
                        <a:t>испытаний/тестов,	динамических	показателей</a:t>
                      </a:r>
                    </a:p>
                    <a:p>
                      <a:pPr marL="0" marR="0" indent="0" algn="just"/>
                      <a:r>
                        <a:rPr lang="ru" sz="800" b="1">
                          <a:latin typeface="Century Gothic"/>
                        </a:rPr>
                        <a:t>освоения навыков и знаний, в том числе формируемых с использованием цифровых технологий</a:t>
                      </a:r>
                    </a:p>
                  </a:txBody>
                  <a:tcPr marL="0" marR="0" marT="0" marB="0" anchor="b">
                    <a:solidFill>
                      <a:srgbClr val="E4E9EC"/>
                    </a:solidFill>
                  </a:tcPr>
                </a:tc>
                <a:tc>
                  <a:txBody>
                    <a:bodyPr/>
                    <a:lstStyle/>
                    <a:p>
                      <a:pPr marL="0" marR="0" indent="0" algn="just"/>
                      <a:r>
                        <a:rPr lang="ru" sz="800" b="1">
                          <a:latin typeface="Century Gothic"/>
                        </a:rPr>
                        <a:t>Предусматривает использование разнообразных методов и форм, взаимно дополняющих друг друга. Таких как стандартизированные письменные и устные работы, проекты, конкурсы, практические работы, творческие работы, самоанализ и самооценка, наблюдения, испытания/тесты и иное</a:t>
                      </a:r>
                    </a:p>
                  </a:txBody>
                  <a:tcPr marL="0" marR="0" marT="0" marB="0" anchor="ctr">
                    <a:solidFill>
                      <a:srgbClr val="E4E9EC"/>
                    </a:solidFill>
                  </a:tcPr>
                </a:tc>
              </a:tr>
              <a:tr h="917448">
                <a:tc>
                  <a:txBody>
                    <a:bodyPr/>
                    <a:lstStyle/>
                    <a:p>
                      <a:pPr marL="0" marR="0" indent="0" algn="ctr"/>
                      <a:r>
                        <a:rPr lang="ru" sz="800" b="1">
                          <a:latin typeface="Century Gothic"/>
                        </a:rPr>
                        <a:t>—</a:t>
                      </a:r>
                    </a:p>
                  </a:txBody>
                  <a:tcPr marL="0" marR="0" marT="0" marB="0"/>
                </a:tc>
                <a:tc>
                  <a:txBody>
                    <a:bodyPr/>
                    <a:lstStyle/>
                    <a:p>
                      <a:pPr marL="0" marR="0" indent="0" algn="just"/>
                      <a:r>
                        <a:rPr lang="ru" sz="800" b="1">
                          <a:latin typeface="Century Gothic"/>
                        </a:rPr>
                        <a:t>Включает описание организации и содержания промежуточной аттестации учеников в рамках урочной, внеурочной деятельности и оценки проектной деятельности</a:t>
                      </a:r>
                    </a:p>
                  </a:txBody>
                  <a:tcPr marL="0" marR="0" marT="0" marB="0" anchor="ctr"/>
                </a:tc>
                <a:tc>
                  <a:txBody>
                    <a:bodyPr/>
                    <a:lstStyle/>
                    <a:p>
                      <a:pPr marL="0" marR="0" indent="0" algn="just"/>
                      <a:r>
                        <a:rPr lang="ru" sz="800" b="1">
                          <a:latin typeface="Century Gothic"/>
                        </a:rPr>
                        <a:t>Позволяет использовать результаты итоговой оценки выпускников, характеризующие уровень достижения планируемых результатов освоения основной образовательной программы, при оценке деятельности организации, осуществляющей образовательную деятельность, педагогических работников</a:t>
                      </a:r>
                    </a:p>
                  </a:txBody>
                  <a:tcPr marL="0" marR="0" marT="0" marB="0" anchor="b"/>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146304"/>
            <a:ext cx="8839200" cy="633984"/>
          </a:xfrm>
          <a:prstGeom prst="rect">
            <a:avLst/>
          </a:prstGeom>
          <a:solidFill>
            <a:srgbClr val="003466"/>
          </a:solidFill>
        </p:spPr>
        <p:txBody>
          <a:bodyPr lIns="0" tIns="0" rIns="0" bIns="0">
            <a:noAutofit/>
          </a:bodyPr>
          <a:lstStyle/>
          <a:p>
            <a:pPr marL="0" marR="0" indent="0" algn="ctr"/>
            <a:r>
              <a:rPr lang="ru" sz="2400" b="1">
                <a:solidFill>
                  <a:srgbClr val="FFFFFF"/>
                </a:solidFill>
                <a:latin typeface="Century Gothic"/>
              </a:rPr>
              <a:t>Система оценки достижения планируемых результатов</a:t>
            </a:r>
          </a:p>
          <a:p>
            <a:pPr marL="0" marR="0" indent="0" algn="ctr"/>
            <a:r>
              <a:rPr lang="ru" sz="2400" b="1">
                <a:solidFill>
                  <a:srgbClr val="FFFFFF"/>
                </a:solidFill>
                <a:latin typeface="Century Gothic"/>
              </a:rPr>
              <a:t>освоения ООП ООО в соответствии с ФООП</a:t>
            </a:r>
          </a:p>
        </p:txBody>
      </p:sp>
      <p:sp>
        <p:nvSpPr>
          <p:cNvPr id="3" name="Прямоугольник 2"/>
          <p:cNvSpPr/>
          <p:nvPr/>
        </p:nvSpPr>
        <p:spPr>
          <a:xfrm>
            <a:off x="368808" y="1234440"/>
            <a:ext cx="3694176" cy="3072384"/>
          </a:xfrm>
          <a:prstGeom prst="rect">
            <a:avLst/>
          </a:prstGeom>
          <a:solidFill>
            <a:srgbClr val="A7A7A7"/>
          </a:solidFill>
        </p:spPr>
        <p:txBody>
          <a:bodyPr lIns="0" tIns="0" rIns="0" bIns="0">
            <a:noAutofit/>
          </a:bodyPr>
          <a:lstStyle/>
          <a:p>
            <a:pPr marL="0" marR="0" indent="0" algn="ctr">
              <a:lnSpc>
                <a:spcPct val="90000"/>
              </a:lnSpc>
              <a:spcAft>
                <a:spcPts val="1050"/>
              </a:spcAft>
            </a:pPr>
            <a:r>
              <a:rPr lang="ru" sz="1900" b="1">
                <a:solidFill>
                  <a:srgbClr val="FFFFFF"/>
                </a:solidFill>
                <a:latin typeface="Century Gothic"/>
              </a:rPr>
              <a:t>Внутренняя оценка</a:t>
            </a:r>
          </a:p>
          <a:p>
            <a:pPr marL="0" marR="0" indent="0" defTabSz="197104">
              <a:lnSpc>
                <a:spcPct val="90000"/>
              </a:lnSpc>
              <a:spcAft>
                <a:spcPts val="280"/>
              </a:spcAft>
              <a:tabLst>
                <a:tab pos="197104" algn="l"/>
              </a:tabLst>
            </a:pPr>
            <a:r>
              <a:rPr lang="ru" sz="1900">
                <a:solidFill>
                  <a:srgbClr val="FFFFFF"/>
                </a:solidFill>
                <a:latin typeface="Century Gothic"/>
              </a:rPr>
              <a:t>•	стартовая диагностика;</a:t>
            </a:r>
          </a:p>
          <a:p>
            <a:pPr marL="113860" marR="0" indent="-165100" defTabSz="310964">
              <a:lnSpc>
                <a:spcPct val="90000"/>
              </a:lnSpc>
              <a:tabLst>
                <a:tab pos="310964" algn="l"/>
              </a:tabLst>
            </a:pPr>
            <a:r>
              <a:rPr lang="ru" sz="1900">
                <a:solidFill>
                  <a:srgbClr val="FFFFFF"/>
                </a:solidFill>
                <a:latin typeface="Century Gothic"/>
              </a:rPr>
              <a:t>•	текущая и тематическая оценка;</a:t>
            </a:r>
          </a:p>
          <a:p>
            <a:pPr marL="0" marR="0" indent="0" defTabSz="197104">
              <a:lnSpc>
                <a:spcPct val="90000"/>
              </a:lnSpc>
              <a:tabLst>
                <a:tab pos="197104" algn="l"/>
              </a:tabLst>
            </a:pPr>
            <a:r>
              <a:rPr lang="ru" sz="1900">
                <a:solidFill>
                  <a:srgbClr val="FFFFFF"/>
                </a:solidFill>
                <a:latin typeface="Century Gothic"/>
              </a:rPr>
              <a:t>•	портфолио;</a:t>
            </a:r>
          </a:p>
          <a:p>
            <a:pPr marL="113860" marR="0" indent="-165100" defTabSz="310964">
              <a:lnSpc>
                <a:spcPct val="90000"/>
              </a:lnSpc>
              <a:tabLst>
                <a:tab pos="310964" algn="l"/>
              </a:tabLst>
            </a:pPr>
            <a:r>
              <a:rPr lang="ru" sz="1900">
                <a:solidFill>
                  <a:srgbClr val="FFFFFF"/>
                </a:solidFill>
                <a:latin typeface="Century Gothic"/>
              </a:rPr>
              <a:t>•	внутришкольный мониторинг образовательных достижений;</a:t>
            </a:r>
          </a:p>
          <a:p>
            <a:pPr marL="113860" marR="0" indent="-165100" defTabSz="310964">
              <a:lnSpc>
                <a:spcPct val="90000"/>
              </a:lnSpc>
              <a:tabLst>
                <a:tab pos="310964" algn="l"/>
              </a:tabLst>
            </a:pPr>
            <a:r>
              <a:rPr lang="ru" sz="1900">
                <a:solidFill>
                  <a:srgbClr val="FFFFFF"/>
                </a:solidFill>
                <a:latin typeface="Century Gothic"/>
              </a:rPr>
              <a:t>•	промежуточная и итоговая аттестация обучающихся</a:t>
            </a:r>
          </a:p>
        </p:txBody>
      </p:sp>
      <p:sp>
        <p:nvSpPr>
          <p:cNvPr id="4" name="Прямоугольник 3"/>
          <p:cNvSpPr/>
          <p:nvPr/>
        </p:nvSpPr>
        <p:spPr>
          <a:xfrm>
            <a:off x="5864352" y="1234440"/>
            <a:ext cx="2023872" cy="231648"/>
          </a:xfrm>
          <a:prstGeom prst="rect">
            <a:avLst/>
          </a:prstGeom>
          <a:solidFill>
            <a:srgbClr val="A7A7A7"/>
          </a:solidFill>
        </p:spPr>
        <p:txBody>
          <a:bodyPr wrap="none" lIns="0" tIns="0" rIns="0" bIns="0">
            <a:noAutofit/>
          </a:bodyPr>
          <a:lstStyle/>
          <a:p>
            <a:pPr marL="0" marR="0" indent="0" algn="ctr"/>
            <a:r>
              <a:rPr lang="ru" sz="1900" b="1">
                <a:solidFill>
                  <a:srgbClr val="FFFFFF"/>
                </a:solidFill>
                <a:latin typeface="Century Gothic"/>
              </a:rPr>
              <a:t>Внешняя оценка</a:t>
            </a:r>
          </a:p>
        </p:txBody>
      </p:sp>
      <p:sp>
        <p:nvSpPr>
          <p:cNvPr id="5" name="Прямоугольник 4"/>
          <p:cNvSpPr/>
          <p:nvPr/>
        </p:nvSpPr>
        <p:spPr>
          <a:xfrm>
            <a:off x="4971288" y="1786128"/>
            <a:ext cx="3331464" cy="2965704"/>
          </a:xfrm>
          <a:prstGeom prst="rect">
            <a:avLst/>
          </a:prstGeom>
          <a:solidFill>
            <a:srgbClr val="A6A6A6"/>
          </a:solidFill>
        </p:spPr>
        <p:txBody>
          <a:bodyPr lIns="0" tIns="0" rIns="0" bIns="0">
            <a:noAutofit/>
          </a:bodyPr>
          <a:lstStyle/>
          <a:p>
            <a:pPr marL="113860" marR="0" indent="-165100" defTabSz="310964">
              <a:lnSpc>
                <a:spcPct val="89000"/>
              </a:lnSpc>
              <a:tabLst>
                <a:tab pos="310964" algn="l"/>
              </a:tabLst>
            </a:pPr>
            <a:r>
              <a:rPr lang="ru" sz="1900">
                <a:solidFill>
                  <a:srgbClr val="FFFFFF"/>
                </a:solidFill>
                <a:latin typeface="Century Gothic"/>
              </a:rPr>
              <a:t>•	государственная итоговая аттестация;</a:t>
            </a:r>
          </a:p>
          <a:p>
            <a:pPr marL="113860" marR="0" indent="-165100" defTabSz="310964">
              <a:lnSpc>
                <a:spcPct val="90000"/>
              </a:lnSpc>
              <a:tabLst>
                <a:tab pos="310964" algn="l"/>
              </a:tabLst>
            </a:pPr>
            <a:r>
              <a:rPr lang="ru" sz="1900">
                <a:solidFill>
                  <a:srgbClr val="FFFFFF"/>
                </a:solidFill>
                <a:latin typeface="Century Gothic"/>
              </a:rPr>
              <a:t>•	всероссийские проверочные работы;</a:t>
            </a:r>
          </a:p>
          <a:p>
            <a:pPr marL="113860" marR="0" indent="-165100" defTabSz="310964">
              <a:lnSpc>
                <a:spcPct val="90000"/>
              </a:lnSpc>
              <a:tabLst>
                <a:tab pos="310964" algn="l"/>
              </a:tabLst>
            </a:pPr>
            <a:r>
              <a:rPr lang="ru" sz="1900">
                <a:solidFill>
                  <a:srgbClr val="FFFFFF"/>
                </a:solidFill>
                <a:latin typeface="Century Gothic"/>
              </a:rPr>
              <a:t>•	независимая оценка качества образования и мониторинговые исследования муниципального, регионального и федерального уровней</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41576" y="2325624"/>
            <a:ext cx="5279136" cy="429768"/>
          </a:xfrm>
          <a:prstGeom prst="rect">
            <a:avLst/>
          </a:prstGeom>
          <a:solidFill>
            <a:srgbClr val="003466"/>
          </a:solidFill>
        </p:spPr>
        <p:txBody>
          <a:bodyPr wrap="none" lIns="0" tIns="0" rIns="0" bIns="0">
            <a:noAutofit/>
          </a:bodyPr>
          <a:lstStyle/>
          <a:p>
            <a:pPr marL="0" marR="0" indent="0" algn="ctr"/>
            <a:r>
              <a:rPr lang="ru" sz="3200" b="1">
                <a:solidFill>
                  <a:srgbClr val="FFFFFF"/>
                </a:solidFill>
                <a:latin typeface="Century Gothic"/>
              </a:rPr>
              <a:t>Содержательный раздел</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667256" y="1755648"/>
            <a:ext cx="545592" cy="445008"/>
          </a:xfrm>
          <a:prstGeom prst="rect">
            <a:avLst/>
          </a:prstGeom>
        </p:spPr>
      </p:pic>
      <p:pic>
        <p:nvPicPr>
          <p:cNvPr id="3" name="Рисунок 2"/>
          <p:cNvPicPr>
            <a:picLocks noChangeAspect="1"/>
          </p:cNvPicPr>
          <p:nvPr/>
        </p:nvPicPr>
        <p:blipFill>
          <a:blip r:embed="rId3"/>
          <a:stretch>
            <a:fillRect/>
          </a:stretch>
        </p:blipFill>
        <p:spPr>
          <a:xfrm>
            <a:off x="4334256" y="1755648"/>
            <a:ext cx="545592" cy="445008"/>
          </a:xfrm>
          <a:prstGeom prst="rect">
            <a:avLst/>
          </a:prstGeom>
        </p:spPr>
      </p:pic>
      <p:pic>
        <p:nvPicPr>
          <p:cNvPr id="4" name="Рисунок 3"/>
          <p:cNvPicPr>
            <a:picLocks noChangeAspect="1"/>
          </p:cNvPicPr>
          <p:nvPr/>
        </p:nvPicPr>
        <p:blipFill>
          <a:blip r:embed="rId4"/>
          <a:stretch>
            <a:fillRect/>
          </a:stretch>
        </p:blipFill>
        <p:spPr>
          <a:xfrm>
            <a:off x="7040880" y="1755648"/>
            <a:ext cx="548640" cy="445008"/>
          </a:xfrm>
          <a:prstGeom prst="rect">
            <a:avLst/>
          </a:prstGeom>
        </p:spPr>
      </p:pic>
      <p:sp>
        <p:nvSpPr>
          <p:cNvPr id="5" name="Прямоугольник 4"/>
          <p:cNvSpPr/>
          <p:nvPr/>
        </p:nvSpPr>
        <p:spPr>
          <a:xfrm>
            <a:off x="204216" y="143256"/>
            <a:ext cx="8732520"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Федеральные рабочие программы учебных предметов</a:t>
            </a:r>
          </a:p>
        </p:txBody>
      </p:sp>
      <p:sp>
        <p:nvSpPr>
          <p:cNvPr id="6" name="Прямоугольник 5"/>
          <p:cNvSpPr/>
          <p:nvPr/>
        </p:nvSpPr>
        <p:spPr>
          <a:xfrm>
            <a:off x="524256" y="813816"/>
            <a:ext cx="8101584" cy="844296"/>
          </a:xfrm>
          <a:prstGeom prst="rect">
            <a:avLst/>
          </a:prstGeom>
          <a:noFill/>
        </p:spPr>
        <p:txBody>
          <a:bodyPr lIns="0" tIns="0" rIns="0" bIns="0">
            <a:noAutofit/>
          </a:bodyPr>
          <a:lstStyle/>
          <a:p>
            <a:pPr marL="0" marR="0" indent="0" algn="ctr"/>
            <a:r>
              <a:rPr lang="ru" sz="1400" b="1">
                <a:solidFill>
                  <a:srgbClr val="003366"/>
                </a:solidFill>
                <a:latin typeface="Century Gothic"/>
              </a:rPr>
              <a:t>Федеральные рабочие программы учебных предметов обеспечивают достижение планируемых результатов освоения ФООП и разработаны на основе соответствующих требований ФГОС к результатам освоения программ начального общего, основного общего, среднего общего образования</a:t>
            </a:r>
          </a:p>
        </p:txBody>
      </p:sp>
      <p:sp>
        <p:nvSpPr>
          <p:cNvPr id="7" name="Прямоугольник 6"/>
          <p:cNvSpPr/>
          <p:nvPr/>
        </p:nvSpPr>
        <p:spPr>
          <a:xfrm>
            <a:off x="755904" y="2340864"/>
            <a:ext cx="2005584" cy="1075944"/>
          </a:xfrm>
          <a:prstGeom prst="rect">
            <a:avLst/>
          </a:prstGeom>
          <a:solidFill>
            <a:srgbClr val="003466"/>
          </a:solidFill>
        </p:spPr>
        <p:txBody>
          <a:bodyPr lIns="0" tIns="0" rIns="0" bIns="0">
            <a:noAutofit/>
          </a:bodyPr>
          <a:lstStyle/>
          <a:p>
            <a:pPr marL="0" marR="0" indent="0">
              <a:spcAft>
                <a:spcPts val="910"/>
              </a:spcAft>
            </a:pPr>
            <a:r>
              <a:rPr lang="ru" sz="1200">
                <a:solidFill>
                  <a:srgbClr val="FFFFFF"/>
                </a:solidFill>
                <a:latin typeface="Century Gothic"/>
              </a:rPr>
              <a:t>Три учебных предмета на уровне НОО:</a:t>
            </a:r>
          </a:p>
          <a:p>
            <a:pPr marL="0" marR="0" indent="0"/>
            <a:r>
              <a:rPr lang="ru" sz="1200" b="1">
                <a:solidFill>
                  <a:srgbClr val="FFFFFF"/>
                </a:solidFill>
                <a:latin typeface="Century Gothic"/>
              </a:rPr>
              <a:t>► </a:t>
            </a:r>
            <a:r>
              <a:rPr lang="ru" sz="1200">
                <a:solidFill>
                  <a:srgbClr val="FFFFFF"/>
                </a:solidFill>
                <a:latin typeface="Century Gothic"/>
              </a:rPr>
              <a:t>РУССКИЙ ЯЗЫК</a:t>
            </a:r>
          </a:p>
          <a:p>
            <a:pPr marL="0" marR="0" indent="0"/>
            <a:r>
              <a:rPr lang="ru" sz="1200" b="1">
                <a:solidFill>
                  <a:srgbClr val="FFFFFF"/>
                </a:solidFill>
                <a:latin typeface="Century Gothic"/>
              </a:rPr>
              <a:t>► </a:t>
            </a:r>
            <a:r>
              <a:rPr lang="ru" sz="1200">
                <a:solidFill>
                  <a:srgbClr val="FFFFFF"/>
                </a:solidFill>
                <a:latin typeface="Century Gothic"/>
              </a:rPr>
              <a:t>ЛИТЕРАТУРНОЕ ЧТЕНИЕ</a:t>
            </a:r>
          </a:p>
          <a:p>
            <a:pPr marL="0" marR="0" indent="0" defTabSz="233680">
              <a:tabLst>
                <a:tab pos="233680" algn="l"/>
              </a:tabLst>
            </a:pPr>
            <a:r>
              <a:rPr lang="ru" sz="1200" b="1">
                <a:solidFill>
                  <a:srgbClr val="FFFFFF"/>
                </a:solidFill>
                <a:latin typeface="Century Gothic"/>
              </a:rPr>
              <a:t>►</a:t>
            </a:r>
            <a:r>
              <a:rPr lang="ru" sz="1200">
                <a:solidFill>
                  <a:srgbClr val="FFFFFF"/>
                </a:solidFill>
                <a:latin typeface="Century Gothic"/>
              </a:rPr>
              <a:t>	ОКРУЖАЮЩИЙ МИР</a:t>
            </a:r>
          </a:p>
        </p:txBody>
      </p:sp>
      <p:sp>
        <p:nvSpPr>
          <p:cNvPr id="8" name="Прямоугольник 7"/>
          <p:cNvSpPr/>
          <p:nvPr/>
        </p:nvSpPr>
        <p:spPr>
          <a:xfrm>
            <a:off x="3480816" y="2343912"/>
            <a:ext cx="2170176" cy="1810512"/>
          </a:xfrm>
          <a:prstGeom prst="rect">
            <a:avLst/>
          </a:prstGeom>
          <a:solidFill>
            <a:srgbClr val="003466"/>
          </a:solidFill>
        </p:spPr>
        <p:txBody>
          <a:bodyPr lIns="0" tIns="0" rIns="0" bIns="0">
            <a:noAutofit/>
          </a:bodyPr>
          <a:lstStyle/>
          <a:p>
            <a:pPr marL="0" marR="0" indent="0">
              <a:spcAft>
                <a:spcPts val="910"/>
              </a:spcAft>
            </a:pPr>
            <a:r>
              <a:rPr lang="ru" sz="1200">
                <a:solidFill>
                  <a:srgbClr val="FFFFFF"/>
                </a:solidFill>
                <a:latin typeface="Century Gothic"/>
              </a:rPr>
              <a:t>Шесть учебных предметов на уровне ООО и СОО:</a:t>
            </a:r>
          </a:p>
          <a:p>
            <a:pPr marL="0" marR="0" indent="0" defTabSz="233680">
              <a:tabLst>
                <a:tab pos="233680" algn="l"/>
              </a:tabLst>
            </a:pPr>
            <a:r>
              <a:rPr lang="ru" sz="1200" b="1">
                <a:solidFill>
                  <a:srgbClr val="FFFFFF"/>
                </a:solidFill>
                <a:latin typeface="Century Gothic"/>
              </a:rPr>
              <a:t>►</a:t>
            </a:r>
            <a:r>
              <a:rPr lang="ru" sz="1200">
                <a:solidFill>
                  <a:srgbClr val="FFFFFF"/>
                </a:solidFill>
                <a:latin typeface="Century Gothic"/>
              </a:rPr>
              <a:t>	РУССКИЙ ЯЗЫК</a:t>
            </a:r>
          </a:p>
          <a:p>
            <a:pPr marL="0" marR="0" indent="0" defTabSz="233680">
              <a:tabLst>
                <a:tab pos="233680" algn="l"/>
              </a:tabLst>
            </a:pPr>
            <a:r>
              <a:rPr lang="ru" sz="1200" b="1">
                <a:solidFill>
                  <a:srgbClr val="FFFFFF"/>
                </a:solidFill>
                <a:latin typeface="Century Gothic"/>
              </a:rPr>
              <a:t>►</a:t>
            </a:r>
            <a:r>
              <a:rPr lang="ru" sz="1200">
                <a:solidFill>
                  <a:srgbClr val="FFFFFF"/>
                </a:solidFill>
                <a:latin typeface="Century Gothic"/>
              </a:rPr>
              <a:t>	ЛИТЕРАТУРА</a:t>
            </a:r>
          </a:p>
          <a:p>
            <a:pPr marL="0" marR="0" indent="0" defTabSz="233680">
              <a:tabLst>
                <a:tab pos="233680" algn="l"/>
              </a:tabLst>
            </a:pPr>
            <a:r>
              <a:rPr lang="ru" sz="1200" b="1">
                <a:solidFill>
                  <a:srgbClr val="FFFFFF"/>
                </a:solidFill>
                <a:latin typeface="Century Gothic"/>
              </a:rPr>
              <a:t>►</a:t>
            </a:r>
            <a:r>
              <a:rPr lang="ru" sz="1200">
                <a:solidFill>
                  <a:srgbClr val="FFFFFF"/>
                </a:solidFill>
                <a:latin typeface="Century Gothic"/>
              </a:rPr>
              <a:t>	ИСТОРИЯ</a:t>
            </a:r>
          </a:p>
          <a:p>
            <a:pPr marL="0" marR="0" indent="0" defTabSz="233680">
              <a:tabLst>
                <a:tab pos="233680" algn="l"/>
              </a:tabLst>
            </a:pPr>
            <a:r>
              <a:rPr lang="ru" sz="1200" b="1">
                <a:solidFill>
                  <a:srgbClr val="FFFFFF"/>
                </a:solidFill>
                <a:latin typeface="Century Gothic"/>
              </a:rPr>
              <a:t>►</a:t>
            </a:r>
            <a:r>
              <a:rPr lang="ru" sz="1200">
                <a:solidFill>
                  <a:srgbClr val="FFFFFF"/>
                </a:solidFill>
                <a:latin typeface="Century Gothic"/>
              </a:rPr>
              <a:t>	ОБЩЕСТВОЗНАНИЕ</a:t>
            </a:r>
          </a:p>
          <a:p>
            <a:pPr marL="0" marR="0" indent="0" defTabSz="233680">
              <a:tabLst>
                <a:tab pos="233680" algn="l"/>
              </a:tabLst>
            </a:pPr>
            <a:r>
              <a:rPr lang="ru" sz="1200" b="1">
                <a:solidFill>
                  <a:srgbClr val="FFFFFF"/>
                </a:solidFill>
                <a:latin typeface="Century Gothic"/>
              </a:rPr>
              <a:t>►</a:t>
            </a:r>
            <a:r>
              <a:rPr lang="ru" sz="1200">
                <a:solidFill>
                  <a:srgbClr val="FFFFFF"/>
                </a:solidFill>
                <a:latin typeface="Century Gothic"/>
              </a:rPr>
              <a:t>	ГЕОГРАФИЯ</a:t>
            </a:r>
          </a:p>
          <a:p>
            <a:pPr marL="0" marR="0" indent="0" defTabSz="233680">
              <a:tabLst>
                <a:tab pos="233680" algn="l"/>
              </a:tabLst>
            </a:pPr>
            <a:r>
              <a:rPr lang="ru" sz="1200" b="1">
                <a:solidFill>
                  <a:srgbClr val="FFFFFF"/>
                </a:solidFill>
                <a:latin typeface="Century Gothic"/>
              </a:rPr>
              <a:t>►</a:t>
            </a:r>
            <a:r>
              <a:rPr lang="ru" sz="1200">
                <a:solidFill>
                  <a:srgbClr val="FFFFFF"/>
                </a:solidFill>
                <a:latin typeface="Century Gothic"/>
              </a:rPr>
              <a:t>	ОСНОВЫ БЕЗОПАСНОСТИ</a:t>
            </a:r>
          </a:p>
          <a:p>
            <a:pPr marL="0" marR="0" indent="0"/>
            <a:r>
              <a:rPr lang="ru" sz="1200">
                <a:solidFill>
                  <a:srgbClr val="FFFFFF"/>
                </a:solidFill>
                <a:latin typeface="Century Gothic"/>
              </a:rPr>
              <a:t>ЖИЗНЕДЕЯТЕЛЬНОСТИ</a:t>
            </a:r>
          </a:p>
        </p:txBody>
      </p:sp>
      <p:sp>
        <p:nvSpPr>
          <p:cNvPr id="9" name="Прямоугольник 8"/>
          <p:cNvSpPr/>
          <p:nvPr/>
        </p:nvSpPr>
        <p:spPr>
          <a:xfrm>
            <a:off x="6178296" y="2340864"/>
            <a:ext cx="2139696" cy="1277112"/>
          </a:xfrm>
          <a:prstGeom prst="rect">
            <a:avLst/>
          </a:prstGeom>
          <a:solidFill>
            <a:srgbClr val="003466"/>
          </a:solidFill>
        </p:spPr>
        <p:txBody>
          <a:bodyPr lIns="0" tIns="0" rIns="0" bIns="0">
            <a:noAutofit/>
          </a:bodyPr>
          <a:lstStyle/>
          <a:p>
            <a:pPr marL="0" marR="0" indent="0" defTabSz="199390">
              <a:tabLst>
                <a:tab pos="199390" algn="l"/>
              </a:tabLst>
            </a:pPr>
            <a:r>
              <a:rPr lang="ru" sz="1200" b="1">
                <a:solidFill>
                  <a:srgbClr val="FFFFFF"/>
                </a:solidFill>
                <a:latin typeface="Century Gothic"/>
              </a:rPr>
              <a:t>►</a:t>
            </a:r>
            <a:r>
              <a:rPr lang="ru" sz="1200">
                <a:solidFill>
                  <a:srgbClr val="FFFFFF"/>
                </a:solidFill>
                <a:latin typeface="Century Gothic"/>
              </a:rPr>
              <a:t>	Пояснительная записка </a:t>
            </a:r>
            <a:r>
              <a:rPr lang="ru" sz="1200" b="1">
                <a:solidFill>
                  <a:srgbClr val="FFFFFF"/>
                </a:solidFill>
                <a:latin typeface="Century Gothic"/>
              </a:rPr>
              <a:t>► </a:t>
            </a:r>
            <a:r>
              <a:rPr lang="ru" sz="1200">
                <a:solidFill>
                  <a:srgbClr val="FFFFFF"/>
                </a:solidFill>
                <a:latin typeface="Century Gothic"/>
              </a:rPr>
              <a:t>Содержание обучения</a:t>
            </a:r>
          </a:p>
          <a:p>
            <a:pPr marL="0" marR="0" indent="0" defTabSz="220726">
              <a:tabLst>
                <a:tab pos="220726" algn="l"/>
              </a:tabLst>
            </a:pPr>
            <a:r>
              <a:rPr lang="ru" sz="1200" b="1">
                <a:solidFill>
                  <a:srgbClr val="FFFFFF"/>
                </a:solidFill>
                <a:latin typeface="Century Gothic"/>
              </a:rPr>
              <a:t>►</a:t>
            </a:r>
            <a:r>
              <a:rPr lang="ru" sz="1200">
                <a:solidFill>
                  <a:srgbClr val="FFFFFF"/>
                </a:solidFill>
                <a:latin typeface="Century Gothic"/>
              </a:rPr>
              <a:t>	Планируемые результаты освоения программы учебного предмета (предметные, личностные, мета предметные)</a:t>
            </a:r>
          </a:p>
        </p:txBody>
      </p:sp>
      <p:sp>
        <p:nvSpPr>
          <p:cNvPr id="10" name="Прямоугольник 9"/>
          <p:cNvSpPr/>
          <p:nvPr/>
        </p:nvSpPr>
        <p:spPr>
          <a:xfrm>
            <a:off x="701040" y="4657344"/>
            <a:ext cx="3371088" cy="204216"/>
          </a:xfrm>
          <a:prstGeom prst="rect">
            <a:avLst/>
          </a:prstGeom>
          <a:noFill/>
        </p:spPr>
        <p:txBody>
          <a:bodyPr wrap="none" lIns="0" tIns="0" rIns="0" bIns="0">
            <a:noAutofit/>
          </a:bodyPr>
          <a:lstStyle/>
          <a:p>
            <a:pPr marL="0" marR="0" indent="0" algn="just"/>
            <a:r>
              <a:rPr lang="ru" sz="1400">
                <a:solidFill>
                  <a:srgbClr val="FF0000"/>
                </a:solidFill>
                <a:latin typeface="Century Gothic"/>
              </a:rPr>
              <a:t>РЕАЛИЗАЦИЯ: </a:t>
            </a:r>
            <a:r>
              <a:rPr lang="ru" sz="1400" b="1">
                <a:solidFill>
                  <a:srgbClr val="FF0000"/>
                </a:solidFill>
                <a:latin typeface="Century Gothic"/>
              </a:rPr>
              <a:t>с 1 сентября 2023 года</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3466"/>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2192" y="12192"/>
            <a:ext cx="9119616" cy="474268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EFEFE"/>
        </a:solidFill>
        <a:effectLst/>
      </p:bgPr>
    </p:bg>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862584"/>
            <a:ext cx="4834128" cy="4035552"/>
          </a:xfrm>
          <a:prstGeom prst="rect">
            <a:avLst/>
          </a:prstGeom>
        </p:spPr>
      </p:pic>
      <p:pic>
        <p:nvPicPr>
          <p:cNvPr id="2" name="Рисунок 1"/>
          <p:cNvPicPr>
            <a:picLocks noChangeAspect="1"/>
          </p:cNvPicPr>
          <p:nvPr/>
        </p:nvPicPr>
        <p:blipFill>
          <a:blip r:embed="rId3"/>
          <a:stretch>
            <a:fillRect/>
          </a:stretch>
        </p:blipFill>
        <p:spPr>
          <a:xfrm>
            <a:off x="6190488" y="685800"/>
            <a:ext cx="2953512" cy="4184904"/>
          </a:xfrm>
          <a:prstGeom prst="rect">
            <a:avLst/>
          </a:prstGeom>
        </p:spPr>
      </p:pic>
      <p:sp>
        <p:nvSpPr>
          <p:cNvPr id="5" name="Прямоугольник 4"/>
          <p:cNvSpPr/>
          <p:nvPr/>
        </p:nvSpPr>
        <p:spPr>
          <a:xfrm>
            <a:off x="304800" y="97536"/>
            <a:ext cx="8531352" cy="286512"/>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Федеральная рабочая программа начального общего</a:t>
            </a:r>
          </a:p>
        </p:txBody>
      </p:sp>
      <p:sp>
        <p:nvSpPr>
          <p:cNvPr id="6" name="Прямоугольник 5"/>
          <p:cNvSpPr/>
          <p:nvPr/>
        </p:nvSpPr>
        <p:spPr>
          <a:xfrm>
            <a:off x="1054608" y="457200"/>
            <a:ext cx="6992112" cy="292608"/>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образования предмета «Окружающиймир»</a:t>
            </a:r>
          </a:p>
        </p:txBody>
      </p:sp>
      <p:sp>
        <p:nvSpPr>
          <p:cNvPr id="7" name="Прямоугольник 6"/>
          <p:cNvSpPr/>
          <p:nvPr/>
        </p:nvSpPr>
        <p:spPr>
          <a:xfrm>
            <a:off x="7104888" y="1295400"/>
            <a:ext cx="999744" cy="103632"/>
          </a:xfrm>
          <a:prstGeom prst="rect">
            <a:avLst/>
          </a:prstGeom>
          <a:noFill/>
        </p:spPr>
        <p:txBody>
          <a:bodyPr wrap="none" lIns="0" tIns="0" rIns="0" bIns="0">
            <a:noAutofit/>
          </a:bodyPr>
          <a:lstStyle/>
          <a:p>
            <a:pPr marL="0" marR="0" indent="0" algn="r"/>
            <a:r>
              <a:rPr lang="ru" sz="700">
                <a:solidFill>
                  <a:srgbClr val="949494"/>
                </a:solidFill>
                <a:latin typeface="Times New Roman"/>
              </a:rPr>
              <a:t>ИНСТИТУТ СТРАТ</a:t>
            </a:r>
          </a:p>
        </p:txBody>
      </p:sp>
      <p:sp>
        <p:nvSpPr>
          <p:cNvPr id="8" name="Прямоугольник 7"/>
          <p:cNvSpPr/>
          <p:nvPr/>
        </p:nvSpPr>
        <p:spPr>
          <a:xfrm>
            <a:off x="6842760" y="2081784"/>
            <a:ext cx="1581912" cy="124968"/>
          </a:xfrm>
          <a:prstGeom prst="rect">
            <a:avLst/>
          </a:prstGeom>
          <a:noFill/>
        </p:spPr>
        <p:txBody>
          <a:bodyPr wrap="none" lIns="0" tIns="0" rIns="0" bIns="0">
            <a:noAutofit/>
          </a:bodyPr>
          <a:lstStyle/>
          <a:p>
            <a:pPr marL="0" marR="0" indent="0" algn="r"/>
            <a:r>
              <a:rPr lang="ru" sz="550" b="1">
                <a:latin typeface="Arial"/>
              </a:rPr>
              <a:t>ФЕДЕРАЛЬНАЯ РАБОЧАЯ ПРОГРАММА</a:t>
            </a:r>
          </a:p>
        </p:txBody>
      </p:sp>
      <p:sp>
        <p:nvSpPr>
          <p:cNvPr id="9" name="Прямоугольник 8"/>
          <p:cNvSpPr/>
          <p:nvPr/>
        </p:nvSpPr>
        <p:spPr>
          <a:xfrm>
            <a:off x="6842760" y="2188464"/>
            <a:ext cx="1581912" cy="121920"/>
          </a:xfrm>
          <a:prstGeom prst="rect">
            <a:avLst/>
          </a:prstGeom>
          <a:noFill/>
        </p:spPr>
        <p:txBody>
          <a:bodyPr wrap="none" lIns="0" tIns="0" rIns="0" bIns="0">
            <a:noAutofit/>
          </a:bodyPr>
          <a:lstStyle/>
          <a:p>
            <a:pPr marL="0" marR="0" indent="0" algn="r"/>
            <a:r>
              <a:rPr lang="ru" sz="550" b="1">
                <a:latin typeface="Arial"/>
              </a:rPr>
              <a:t>НАЧАЛЬНОГО ОБЩЕГО ОБРАЗОВАНИЯ</a:t>
            </a:r>
          </a:p>
        </p:txBody>
      </p:sp>
      <p:sp>
        <p:nvSpPr>
          <p:cNvPr id="10" name="Прямоугольник 9"/>
          <p:cNvSpPr/>
          <p:nvPr/>
        </p:nvSpPr>
        <p:spPr>
          <a:xfrm>
            <a:off x="6626352" y="4575048"/>
            <a:ext cx="2090928" cy="158496"/>
          </a:xfrm>
          <a:prstGeom prst="rect">
            <a:avLst/>
          </a:prstGeom>
          <a:noFill/>
        </p:spPr>
        <p:txBody>
          <a:bodyPr wrap="none" lIns="0" tIns="0" rIns="0" bIns="0">
            <a:noAutofit/>
          </a:bodyPr>
          <a:lstStyle/>
          <a:p>
            <a:pPr marL="0" marR="0" indent="0"/>
            <a:r>
              <a:rPr lang="ru" sz="1000" b="1" u="sng">
                <a:solidFill>
                  <a:srgbClr val="078694"/>
                </a:solidFill>
                <a:latin typeface="Century Gothic"/>
                <a:hlinkClick r:id="rId4"/>
              </a:rPr>
              <a:t>пттр5://еа5оо.ги/аоуупюаа/1357?</a:t>
            </a:r>
          </a:p>
        </p:txBody>
      </p:sp>
      <p:sp>
        <p:nvSpPr>
          <p:cNvPr id="11" name="Прямоугольник 10"/>
          <p:cNvSpPr/>
          <p:nvPr/>
        </p:nvSpPr>
        <p:spPr>
          <a:xfrm>
            <a:off x="6608064" y="4727448"/>
            <a:ext cx="2127504" cy="134112"/>
          </a:xfrm>
          <a:prstGeom prst="rect">
            <a:avLst/>
          </a:prstGeom>
          <a:noFill/>
        </p:spPr>
        <p:txBody>
          <a:bodyPr wrap="none" lIns="0" tIns="0" rIns="0" bIns="0">
            <a:noAutofit/>
          </a:bodyPr>
          <a:lstStyle/>
          <a:p>
            <a:pPr marL="0" marR="0" indent="0"/>
            <a:r>
              <a:rPr lang="ru" sz="1000" b="1">
                <a:solidFill>
                  <a:srgbClr val="0097A7"/>
                </a:solidFill>
                <a:latin typeface="Century Gothic"/>
                <a:hlinkClick r:id="rId4"/>
              </a:rPr>
              <a:t>па5п=440е4ЬЫп3679тс56а6211е5</a:t>
            </a:r>
          </a:p>
        </p:txBody>
      </p:sp>
      <p:sp>
        <p:nvSpPr>
          <p:cNvPr id="12" name="Прямоугольник 11"/>
          <p:cNvSpPr/>
          <p:nvPr/>
        </p:nvSpPr>
        <p:spPr>
          <a:xfrm>
            <a:off x="7397496" y="4879848"/>
            <a:ext cx="551688" cy="134112"/>
          </a:xfrm>
          <a:prstGeom prst="rect">
            <a:avLst/>
          </a:prstGeom>
          <a:noFill/>
        </p:spPr>
        <p:txBody>
          <a:bodyPr wrap="none" lIns="0" tIns="0" rIns="0" bIns="0">
            <a:noAutofit/>
          </a:bodyPr>
          <a:lstStyle/>
          <a:p>
            <a:pPr marL="0" marR="0" indent="0"/>
            <a:r>
              <a:rPr lang="ru" sz="1000" b="1">
                <a:solidFill>
                  <a:srgbClr val="0097A7"/>
                </a:solidFill>
                <a:latin typeface="Century Gothic"/>
                <a:hlinkClick r:id="rId4"/>
              </a:rPr>
              <a:t>Ьс888с4</a:t>
            </a:r>
          </a:p>
        </p:txBody>
      </p:sp>
      <p:sp>
        <p:nvSpPr>
          <p:cNvPr id="13" name="Прямоугольник 12"/>
          <p:cNvSpPr/>
          <p:nvPr/>
        </p:nvSpPr>
        <p:spPr>
          <a:xfrm>
            <a:off x="2731008" y="1240536"/>
            <a:ext cx="987552" cy="146304"/>
          </a:xfrm>
          <a:prstGeom prst="rect">
            <a:avLst/>
          </a:prstGeom>
          <a:solidFill>
            <a:srgbClr val="FE0000"/>
          </a:solidFill>
        </p:spPr>
        <p:txBody>
          <a:bodyPr wrap="none" lIns="0" tIns="0" rIns="0" bIns="0">
            <a:noAutofit/>
          </a:bodyPr>
          <a:lstStyle/>
          <a:p>
            <a:pPr marL="0" marR="0" indent="0" algn="r"/>
            <a:r>
              <a:rPr lang="ru" sz="1200" b="1">
                <a:solidFill>
                  <a:srgbClr val="FFFFFF"/>
                </a:solidFill>
                <a:latin typeface="Century Gothic"/>
              </a:rPr>
              <a:t>Личностные</a:t>
            </a:r>
          </a:p>
        </p:txBody>
      </p:sp>
      <p:sp>
        <p:nvSpPr>
          <p:cNvPr id="14" name="Прямоугольник 13"/>
          <p:cNvSpPr/>
          <p:nvPr/>
        </p:nvSpPr>
        <p:spPr>
          <a:xfrm>
            <a:off x="2508504" y="2164080"/>
            <a:ext cx="1435608" cy="176784"/>
          </a:xfrm>
          <a:prstGeom prst="rect">
            <a:avLst/>
          </a:prstGeom>
          <a:solidFill>
            <a:srgbClr val="FE0000"/>
          </a:solidFill>
        </p:spPr>
        <p:txBody>
          <a:bodyPr wrap="none" lIns="0" tIns="0" rIns="0" bIns="0">
            <a:noAutofit/>
          </a:bodyPr>
          <a:lstStyle/>
          <a:p>
            <a:pPr marL="0" marR="0" indent="0"/>
            <a:r>
              <a:rPr lang="ru" sz="1200" b="1">
                <a:solidFill>
                  <a:srgbClr val="FFFFFF"/>
                </a:solidFill>
                <a:latin typeface="Century Gothic"/>
              </a:rPr>
              <a:t>Метапредметные</a:t>
            </a:r>
          </a:p>
        </p:txBody>
      </p:sp>
      <p:sp>
        <p:nvSpPr>
          <p:cNvPr id="15" name="Прямоугольник 14"/>
          <p:cNvSpPr/>
          <p:nvPr/>
        </p:nvSpPr>
        <p:spPr>
          <a:xfrm>
            <a:off x="2718816" y="3084576"/>
            <a:ext cx="1024128" cy="176784"/>
          </a:xfrm>
          <a:prstGeom prst="rect">
            <a:avLst/>
          </a:prstGeom>
          <a:solidFill>
            <a:srgbClr val="FE0000"/>
          </a:solidFill>
        </p:spPr>
        <p:txBody>
          <a:bodyPr wrap="none" lIns="0" tIns="0" rIns="0" bIns="0">
            <a:noAutofit/>
          </a:bodyPr>
          <a:lstStyle/>
          <a:p>
            <a:pPr marL="0" marR="0" indent="0"/>
            <a:r>
              <a:rPr lang="ru" sz="1200" b="1">
                <a:solidFill>
                  <a:srgbClr val="FFFFFF"/>
                </a:solidFill>
                <a:latin typeface="Century Gothic"/>
              </a:rPr>
              <a:t>Предметные</a:t>
            </a:r>
          </a:p>
        </p:txBody>
      </p:sp>
      <p:sp>
        <p:nvSpPr>
          <p:cNvPr id="17" name="Прямоугольник 16"/>
          <p:cNvSpPr/>
          <p:nvPr/>
        </p:nvSpPr>
        <p:spPr>
          <a:xfrm>
            <a:off x="2581656" y="4050792"/>
            <a:ext cx="1328928" cy="536448"/>
          </a:xfrm>
          <a:prstGeom prst="rect">
            <a:avLst/>
          </a:prstGeom>
          <a:solidFill>
            <a:srgbClr val="03366D"/>
          </a:solidFill>
        </p:spPr>
        <p:txBody>
          <a:bodyPr lIns="0" tIns="0" rIns="0" bIns="0">
            <a:noAutofit/>
          </a:bodyPr>
          <a:lstStyle/>
          <a:p>
            <a:pPr marL="0" marR="0" indent="0" algn="ctr">
              <a:lnSpc>
                <a:spcPct val="90000"/>
              </a:lnSpc>
            </a:pPr>
            <a:r>
              <a:rPr lang="ru" sz="1000" b="1" u="sng">
                <a:solidFill>
                  <a:srgbClr val="FFFFFF"/>
                </a:solidFill>
                <a:latin typeface="Century Gothic"/>
              </a:rPr>
              <a:t>Коммуникативные: </a:t>
            </a:r>
            <a:r>
              <a:rPr lang="ru" sz="1000" b="1">
                <a:solidFill>
                  <a:srgbClr val="FFFFFF"/>
                </a:solidFill>
                <a:latin typeface="Century Gothic"/>
              </a:rPr>
              <a:t>умение признавать возможность существования</a:t>
            </a:r>
          </a:p>
        </p:txBody>
      </p:sp>
      <p:sp>
        <p:nvSpPr>
          <p:cNvPr id="18" name="Прямоугольник 17"/>
          <p:cNvSpPr/>
          <p:nvPr/>
        </p:nvSpPr>
        <p:spPr>
          <a:xfrm>
            <a:off x="2542032" y="4617720"/>
            <a:ext cx="1368552" cy="128016"/>
          </a:xfrm>
          <a:prstGeom prst="rect">
            <a:avLst/>
          </a:prstGeom>
          <a:solidFill>
            <a:srgbClr val="03366D"/>
          </a:solidFill>
        </p:spPr>
        <p:txBody>
          <a:bodyPr wrap="none" lIns="0" tIns="0" rIns="0" bIns="0">
            <a:noAutofit/>
          </a:bodyPr>
          <a:lstStyle/>
          <a:p>
            <a:pPr marL="0" marR="0" indent="0">
              <a:lnSpc>
                <a:spcPct val="90000"/>
              </a:lnSpc>
            </a:pPr>
            <a:r>
              <a:rPr lang="ru" sz="1000" b="1">
                <a:solidFill>
                  <a:srgbClr val="FFFFFF"/>
                </a:solidFill>
                <a:latin typeface="Century Gothic"/>
              </a:rPr>
              <a:t>разных точек зрения</a:t>
            </a:r>
          </a:p>
        </p:txBody>
      </p:sp>
      <p:sp>
        <p:nvSpPr>
          <p:cNvPr id="19" name="Прямоугольник 18"/>
          <p:cNvSpPr/>
          <p:nvPr/>
        </p:nvSpPr>
        <p:spPr>
          <a:xfrm>
            <a:off x="4730496" y="1072896"/>
            <a:ext cx="1469136" cy="515112"/>
          </a:xfrm>
          <a:prstGeom prst="rect">
            <a:avLst/>
          </a:prstGeom>
          <a:noFill/>
        </p:spPr>
        <p:txBody>
          <a:bodyPr lIns="0" tIns="0" rIns="0" bIns="0">
            <a:noAutofit/>
          </a:bodyPr>
          <a:lstStyle/>
          <a:p>
            <a:pPr marL="0" marR="0" indent="0" algn="ctr">
              <a:lnSpc>
                <a:spcPct val="91000"/>
              </a:lnSpc>
            </a:pPr>
            <a:r>
              <a:rPr lang="ru" sz="1200" b="1">
                <a:solidFill>
                  <a:srgbClr val="003366"/>
                </a:solidFill>
                <a:latin typeface="Century Gothic"/>
              </a:rPr>
              <a:t>Познавательные универсальные учебные действия</a:t>
            </a:r>
          </a:p>
        </p:txBody>
      </p:sp>
      <p:sp>
        <p:nvSpPr>
          <p:cNvPr id="21" name="Прямоугольник 20"/>
          <p:cNvSpPr/>
          <p:nvPr/>
        </p:nvSpPr>
        <p:spPr>
          <a:xfrm>
            <a:off x="536448" y="2014728"/>
            <a:ext cx="950976" cy="137160"/>
          </a:xfrm>
          <a:prstGeom prst="rect">
            <a:avLst/>
          </a:prstGeom>
          <a:solidFill>
            <a:srgbClr val="FE0000"/>
          </a:solidFill>
        </p:spPr>
        <p:txBody>
          <a:bodyPr wrap="none" lIns="0" tIns="0" rIns="0" bIns="0">
            <a:noAutofit/>
          </a:bodyPr>
          <a:lstStyle/>
          <a:p>
            <a:pPr marL="0" marR="0" indent="0" algn="ctr"/>
            <a:r>
              <a:rPr lang="ru" sz="1200" b="1">
                <a:solidFill>
                  <a:srgbClr val="FFFFFF"/>
                </a:solidFill>
                <a:latin typeface="Century Gothic"/>
              </a:rPr>
              <a:t>Результаты</a:t>
            </a:r>
          </a:p>
        </p:txBody>
      </p:sp>
      <p:sp>
        <p:nvSpPr>
          <p:cNvPr id="22" name="Прямоугольник 21"/>
          <p:cNvSpPr/>
          <p:nvPr/>
        </p:nvSpPr>
        <p:spPr>
          <a:xfrm>
            <a:off x="225552" y="2179320"/>
            <a:ext cx="1517904" cy="143256"/>
          </a:xfrm>
          <a:prstGeom prst="rect">
            <a:avLst/>
          </a:prstGeom>
          <a:solidFill>
            <a:srgbClr val="FE0000"/>
          </a:solidFill>
        </p:spPr>
        <p:txBody>
          <a:bodyPr wrap="none" lIns="0" tIns="0" rIns="0" bIns="0">
            <a:noAutofit/>
          </a:bodyPr>
          <a:lstStyle/>
          <a:p>
            <a:pPr marL="0" marR="0" indent="0" algn="ctr"/>
            <a:r>
              <a:rPr lang="ru" sz="1200" b="1">
                <a:solidFill>
                  <a:srgbClr val="FFFFFF"/>
                </a:solidFill>
                <a:latin typeface="Century Gothic"/>
              </a:rPr>
              <a:t>освоения учебного</a:t>
            </a:r>
          </a:p>
        </p:txBody>
      </p:sp>
      <p:sp>
        <p:nvSpPr>
          <p:cNvPr id="23" name="Прямоугольник 22"/>
          <p:cNvSpPr/>
          <p:nvPr/>
        </p:nvSpPr>
        <p:spPr>
          <a:xfrm>
            <a:off x="582168" y="2377440"/>
            <a:ext cx="804672" cy="109728"/>
          </a:xfrm>
          <a:prstGeom prst="rect">
            <a:avLst/>
          </a:prstGeom>
          <a:solidFill>
            <a:srgbClr val="FE0000"/>
          </a:solidFill>
        </p:spPr>
        <p:txBody>
          <a:bodyPr wrap="none" lIns="0" tIns="0" rIns="0" bIns="0">
            <a:noAutofit/>
          </a:bodyPr>
          <a:lstStyle/>
          <a:p>
            <a:pPr marL="0" marR="0" indent="0" algn="ctr"/>
            <a:r>
              <a:rPr lang="ru" sz="1200" b="1">
                <a:solidFill>
                  <a:srgbClr val="FFFFFF"/>
                </a:solidFill>
                <a:latin typeface="Century Gothic"/>
              </a:rPr>
              <a:t>предмета</a:t>
            </a:r>
          </a:p>
        </p:txBody>
      </p:sp>
      <p:sp>
        <p:nvSpPr>
          <p:cNvPr id="24" name="Прямоугольник 23"/>
          <p:cNvSpPr/>
          <p:nvPr/>
        </p:nvSpPr>
        <p:spPr>
          <a:xfrm>
            <a:off x="313944" y="3962400"/>
            <a:ext cx="1344168" cy="853440"/>
          </a:xfrm>
          <a:prstGeom prst="rect">
            <a:avLst/>
          </a:prstGeom>
          <a:solidFill>
            <a:srgbClr val="03366D"/>
          </a:solidFill>
        </p:spPr>
        <p:txBody>
          <a:bodyPr lIns="0" tIns="0" rIns="0" bIns="0">
            <a:noAutofit/>
          </a:bodyPr>
          <a:lstStyle/>
          <a:p>
            <a:pPr marL="0" marR="0" indent="0" algn="ctr">
              <a:lnSpc>
                <a:spcPct val="90000"/>
              </a:lnSpc>
            </a:pPr>
            <a:r>
              <a:rPr lang="ru" sz="1000" b="1" u="sng">
                <a:solidFill>
                  <a:srgbClr val="FFFFFF"/>
                </a:solidFill>
                <a:latin typeface="Century Gothic"/>
              </a:rPr>
              <a:t>Познавательные: </a:t>
            </a:r>
            <a:r>
              <a:rPr lang="ru" sz="1000" b="1">
                <a:solidFill>
                  <a:srgbClr val="FFFFFF"/>
                </a:solidFill>
                <a:latin typeface="Century Gothic"/>
              </a:rPr>
              <a:t>базовые логические действия, базовые исследовательские действия, работа с информацией</a:t>
            </a:r>
          </a:p>
        </p:txBody>
      </p:sp>
      <p:sp>
        <p:nvSpPr>
          <p:cNvPr id="25" name="Прямоугольник 24"/>
          <p:cNvSpPr/>
          <p:nvPr/>
        </p:nvSpPr>
        <p:spPr>
          <a:xfrm>
            <a:off x="4730496" y="1993392"/>
            <a:ext cx="1475232" cy="515112"/>
          </a:xfrm>
          <a:prstGeom prst="rect">
            <a:avLst/>
          </a:prstGeom>
          <a:noFill/>
        </p:spPr>
        <p:txBody>
          <a:bodyPr lIns="0" tIns="0" rIns="0" bIns="0">
            <a:noAutofit/>
          </a:bodyPr>
          <a:lstStyle/>
          <a:p>
            <a:pPr marL="0" marR="0" indent="0" algn="ctr">
              <a:lnSpc>
                <a:spcPct val="91000"/>
              </a:lnSpc>
            </a:pPr>
            <a:r>
              <a:rPr lang="ru" sz="1200" b="1">
                <a:solidFill>
                  <a:srgbClr val="003366"/>
                </a:solidFill>
                <a:latin typeface="Century Gothic"/>
              </a:rPr>
              <a:t>Коммуникативные универсальные учебные действия</a:t>
            </a:r>
          </a:p>
        </p:txBody>
      </p:sp>
      <p:sp>
        <p:nvSpPr>
          <p:cNvPr id="26" name="Прямоугольник 25"/>
          <p:cNvSpPr/>
          <p:nvPr/>
        </p:nvSpPr>
        <p:spPr>
          <a:xfrm>
            <a:off x="4730496" y="2916936"/>
            <a:ext cx="1469136" cy="512064"/>
          </a:xfrm>
          <a:prstGeom prst="rect">
            <a:avLst/>
          </a:prstGeom>
          <a:noFill/>
        </p:spPr>
        <p:txBody>
          <a:bodyPr lIns="0" tIns="0" rIns="0" bIns="0">
            <a:noAutofit/>
          </a:bodyPr>
          <a:lstStyle/>
          <a:p>
            <a:pPr marL="0" marR="0" indent="0" algn="ctr">
              <a:lnSpc>
                <a:spcPct val="90000"/>
              </a:lnSpc>
            </a:pPr>
            <a:r>
              <a:rPr lang="ru" sz="1200" b="1">
                <a:solidFill>
                  <a:srgbClr val="003366"/>
                </a:solidFill>
                <a:latin typeface="Century Gothic"/>
              </a:rPr>
              <a:t>Регулятивные универсальные учебные действия</a:t>
            </a:r>
          </a:p>
        </p:txBody>
      </p:sp>
      <p:sp>
        <p:nvSpPr>
          <p:cNvPr id="27" name="Прямоугольник 26"/>
          <p:cNvSpPr/>
          <p:nvPr/>
        </p:nvSpPr>
        <p:spPr>
          <a:xfrm>
            <a:off x="4858512" y="4102608"/>
            <a:ext cx="1222248" cy="560832"/>
          </a:xfrm>
          <a:prstGeom prst="rect">
            <a:avLst/>
          </a:prstGeom>
          <a:solidFill>
            <a:srgbClr val="03366D"/>
          </a:solidFill>
        </p:spPr>
        <p:txBody>
          <a:bodyPr lIns="0" tIns="0" rIns="0" bIns="0">
            <a:noAutofit/>
          </a:bodyPr>
          <a:lstStyle/>
          <a:p>
            <a:pPr marL="0" marR="0" indent="0" algn="ctr">
              <a:lnSpc>
                <a:spcPct val="90000"/>
              </a:lnSpc>
            </a:pPr>
            <a:r>
              <a:rPr lang="ru" sz="1000" b="1" u="sng">
                <a:solidFill>
                  <a:srgbClr val="FFFFFF"/>
                </a:solidFill>
                <a:latin typeface="Century Gothic"/>
              </a:rPr>
              <a:t>Регулятивные: </a:t>
            </a:r>
            <a:r>
              <a:rPr lang="ru" sz="1000" b="1">
                <a:solidFill>
                  <a:srgbClr val="FFFFFF"/>
                </a:solidFill>
                <a:latin typeface="Century Gothic"/>
              </a:rPr>
              <a:t>самоорганизация, самоконтроль, самооценка</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711440" y="603504"/>
            <a:ext cx="1420368" cy="499872"/>
          </a:xfrm>
          <a:prstGeom prst="rect">
            <a:avLst/>
          </a:prstGeom>
        </p:spPr>
      </p:pic>
      <p:pic>
        <p:nvPicPr>
          <p:cNvPr id="3" name="Рисунок 2"/>
          <p:cNvPicPr>
            <a:picLocks noChangeAspect="1"/>
          </p:cNvPicPr>
          <p:nvPr/>
        </p:nvPicPr>
        <p:blipFill>
          <a:blip r:embed="rId3"/>
          <a:stretch>
            <a:fillRect/>
          </a:stretch>
        </p:blipFill>
        <p:spPr>
          <a:xfrm>
            <a:off x="3828288" y="3508248"/>
            <a:ext cx="1487424" cy="1487424"/>
          </a:xfrm>
          <a:prstGeom prst="rect">
            <a:avLst/>
          </a:prstGeom>
        </p:spPr>
      </p:pic>
      <p:sp>
        <p:nvSpPr>
          <p:cNvPr id="4" name="Прямоугольник 3"/>
          <p:cNvSpPr/>
          <p:nvPr/>
        </p:nvSpPr>
        <p:spPr>
          <a:xfrm>
            <a:off x="399288" y="143256"/>
            <a:ext cx="8360664"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Описание взаимосвязи УУД с содержанием учебных</a:t>
            </a:r>
          </a:p>
        </p:txBody>
      </p:sp>
      <p:sp>
        <p:nvSpPr>
          <p:cNvPr id="5" name="Прямоугольник 4"/>
          <p:cNvSpPr/>
          <p:nvPr/>
        </p:nvSpPr>
        <p:spPr>
          <a:xfrm>
            <a:off x="3709416" y="573024"/>
            <a:ext cx="1737360" cy="25908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предметов</a:t>
            </a:r>
          </a:p>
        </p:txBody>
      </p:sp>
      <p:sp>
        <p:nvSpPr>
          <p:cNvPr id="6" name="Прямоугольник 5"/>
          <p:cNvSpPr/>
          <p:nvPr/>
        </p:nvSpPr>
        <p:spPr>
          <a:xfrm>
            <a:off x="2612136" y="1103376"/>
            <a:ext cx="3791712" cy="274320"/>
          </a:xfrm>
          <a:prstGeom prst="rect">
            <a:avLst/>
          </a:prstGeom>
          <a:noFill/>
        </p:spPr>
        <p:txBody>
          <a:bodyPr wrap="none" lIns="0" tIns="0" rIns="0" bIns="0">
            <a:noAutofit/>
          </a:bodyPr>
          <a:lstStyle/>
          <a:p>
            <a:pPr marL="0" marR="0" indent="0" algn="ctr"/>
            <a:r>
              <a:rPr lang="ru" sz="2000" b="1">
                <a:solidFill>
                  <a:srgbClr val="FF0000"/>
                </a:solidFill>
                <a:latin typeface="Century Gothic"/>
              </a:rPr>
              <a:t>РУССКИЙ ЯЗЫК И ЛИТЕРАТУРА</a:t>
            </a:r>
          </a:p>
        </p:txBody>
      </p:sp>
      <p:sp>
        <p:nvSpPr>
          <p:cNvPr id="7" name="Прямоугольник 6"/>
          <p:cNvSpPr/>
          <p:nvPr/>
        </p:nvSpPr>
        <p:spPr>
          <a:xfrm>
            <a:off x="545592" y="1703832"/>
            <a:ext cx="8174736" cy="1600200"/>
          </a:xfrm>
          <a:prstGeom prst="rect">
            <a:avLst/>
          </a:prstGeom>
          <a:noFill/>
        </p:spPr>
        <p:txBody>
          <a:bodyPr lIns="0" tIns="0" rIns="0" bIns="0">
            <a:noAutofit/>
          </a:bodyPr>
          <a:lstStyle/>
          <a:p>
            <a:pPr marL="0" marR="0" indent="0" defTabSz="285496">
              <a:tabLst>
                <a:tab pos="285496" algn="l"/>
              </a:tabLst>
            </a:pPr>
            <a:r>
              <a:rPr lang="ru" sz="1800" i="1">
                <a:latin typeface="Arial"/>
              </a:rPr>
              <a:t>►</a:t>
            </a:r>
            <a:r>
              <a:rPr lang="ru" sz="1800" i="1">
                <a:latin typeface="Century Gothic"/>
              </a:rPr>
              <a:t>	Формирование базовых логических действий</a:t>
            </a:r>
          </a:p>
          <a:p>
            <a:pPr marL="0" marR="0" indent="0" defTabSz="285496">
              <a:spcAft>
                <a:spcPts val="210"/>
              </a:spcAft>
              <a:tabLst>
                <a:tab pos="285496" algn="l"/>
              </a:tabLst>
            </a:pPr>
            <a:r>
              <a:rPr lang="ru" sz="1800" i="1">
                <a:latin typeface="Arial"/>
              </a:rPr>
              <a:t>►</a:t>
            </a:r>
            <a:r>
              <a:rPr lang="ru" sz="1800" i="1">
                <a:latin typeface="Century Gothic"/>
              </a:rPr>
              <a:t>	Формирование базовых исследовательских действий</a:t>
            </a:r>
          </a:p>
          <a:p>
            <a:pPr marL="0" marR="0" indent="0" defTabSz="285496">
              <a:spcAft>
                <a:spcPts val="210"/>
              </a:spcAft>
              <a:tabLst>
                <a:tab pos="285496" algn="l"/>
              </a:tabLst>
            </a:pPr>
            <a:r>
              <a:rPr lang="ru" sz="1800" i="1">
                <a:latin typeface="Arial"/>
              </a:rPr>
              <a:t>►</a:t>
            </a:r>
            <a:r>
              <a:rPr lang="ru" sz="1800" i="1">
                <a:latin typeface="Century Gothic"/>
              </a:rPr>
              <a:t>	Работа с информацией</a:t>
            </a:r>
          </a:p>
          <a:p>
            <a:pPr marL="0" marR="0" indent="0" defTabSz="285496">
              <a:spcAft>
                <a:spcPts val="210"/>
              </a:spcAft>
              <a:tabLst>
                <a:tab pos="285496" algn="l"/>
              </a:tabLst>
            </a:pPr>
            <a:r>
              <a:rPr lang="ru" sz="1800" i="1">
                <a:latin typeface="Arial"/>
              </a:rPr>
              <a:t>►</a:t>
            </a:r>
            <a:r>
              <a:rPr lang="ru" sz="1800" i="1">
                <a:latin typeface="Century Gothic"/>
              </a:rPr>
              <a:t>	Формирование универсальных учебных коммуникативных действий</a:t>
            </a:r>
          </a:p>
          <a:p>
            <a:pPr marL="0" marR="0" indent="0" defTabSz="285496">
              <a:tabLst>
                <a:tab pos="285496" algn="l"/>
              </a:tabLst>
            </a:pPr>
            <a:r>
              <a:rPr lang="ru" sz="1800" i="1">
                <a:latin typeface="Arial"/>
              </a:rPr>
              <a:t>►</a:t>
            </a:r>
            <a:r>
              <a:rPr lang="ru" sz="1800" i="1">
                <a:latin typeface="Century Gothic"/>
              </a:rPr>
              <a:t>	Формирование универсальных учебных регулятивных действий</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569464"/>
            <a:ext cx="1584960" cy="1584960"/>
          </a:xfrm>
          <a:prstGeom prst="rect">
            <a:avLst/>
          </a:prstGeom>
        </p:spPr>
      </p:pic>
      <p:pic>
        <p:nvPicPr>
          <p:cNvPr id="3" name="Рисунок 2"/>
          <p:cNvPicPr>
            <a:picLocks noChangeAspect="1"/>
          </p:cNvPicPr>
          <p:nvPr/>
        </p:nvPicPr>
        <p:blipFill>
          <a:blip r:embed="rId3"/>
          <a:stretch>
            <a:fillRect/>
          </a:stretch>
        </p:blipFill>
        <p:spPr>
          <a:xfrm>
            <a:off x="2197608" y="3017520"/>
            <a:ext cx="633984" cy="633984"/>
          </a:xfrm>
          <a:prstGeom prst="rect">
            <a:avLst/>
          </a:prstGeom>
        </p:spPr>
      </p:pic>
      <p:sp>
        <p:nvSpPr>
          <p:cNvPr id="4" name="Прямоугольник 3"/>
          <p:cNvSpPr/>
          <p:nvPr/>
        </p:nvSpPr>
        <p:spPr>
          <a:xfrm>
            <a:off x="1191768" y="97536"/>
            <a:ext cx="6763512" cy="323088"/>
          </a:xfrm>
          <a:prstGeom prst="rect">
            <a:avLst/>
          </a:prstGeom>
          <a:solidFill>
            <a:srgbClr val="FE0000"/>
          </a:solidFill>
        </p:spPr>
        <p:txBody>
          <a:bodyPr wrap="none" lIns="0" tIns="0" rIns="0" bIns="0">
            <a:noAutofit/>
          </a:bodyPr>
          <a:lstStyle/>
          <a:p>
            <a:pPr marL="0" marR="0" indent="0"/>
            <a:r>
              <a:rPr lang="ru" sz="2400" b="1">
                <a:solidFill>
                  <a:srgbClr val="FFFFFF"/>
                </a:solidFill>
                <a:latin typeface="Century Gothic"/>
              </a:rPr>
              <a:t>Изменения в системе общего образования</a:t>
            </a:r>
          </a:p>
        </p:txBody>
      </p:sp>
      <p:sp>
        <p:nvSpPr>
          <p:cNvPr id="5" name="Прямоугольник 4"/>
          <p:cNvSpPr/>
          <p:nvPr/>
        </p:nvSpPr>
        <p:spPr>
          <a:xfrm>
            <a:off x="713232" y="1338072"/>
            <a:ext cx="8010144" cy="329184"/>
          </a:xfrm>
          <a:prstGeom prst="rect">
            <a:avLst/>
          </a:prstGeom>
          <a:solidFill>
            <a:srgbClr val="003466"/>
          </a:solidFill>
        </p:spPr>
        <p:txBody>
          <a:bodyPr wrap="none" lIns="0" tIns="0" rIns="0" bIns="0">
            <a:noAutofit/>
          </a:bodyPr>
          <a:lstStyle/>
          <a:p>
            <a:pPr marL="0" marR="0" indent="0" algn="just"/>
            <a:r>
              <a:rPr lang="ru" sz="2400" b="1">
                <a:solidFill>
                  <a:srgbClr val="FFFFFF"/>
                </a:solidFill>
                <a:latin typeface="Century Gothic"/>
              </a:rPr>
              <a:t>Утвержден новый Федеральный перечень учебников</a:t>
            </a:r>
          </a:p>
        </p:txBody>
      </p:sp>
      <p:sp>
        <p:nvSpPr>
          <p:cNvPr id="6" name="Прямоугольник 5"/>
          <p:cNvSpPr/>
          <p:nvPr/>
        </p:nvSpPr>
        <p:spPr>
          <a:xfrm>
            <a:off x="3139440" y="2764536"/>
            <a:ext cx="5617464" cy="1274064"/>
          </a:xfrm>
          <a:prstGeom prst="rect">
            <a:avLst/>
          </a:prstGeom>
          <a:noFill/>
        </p:spPr>
        <p:txBody>
          <a:bodyPr lIns="0" tIns="0" rIns="0" bIns="0">
            <a:noAutofit/>
          </a:bodyPr>
          <a:lstStyle/>
          <a:p>
            <a:pPr marL="0" marR="0" indent="0" algn="just"/>
            <a:r>
              <a:rPr lang="ru" sz="1200" i="1">
                <a:solidFill>
                  <a:srgbClr val="002060"/>
                </a:solidFill>
                <a:latin typeface="Arial"/>
              </a:rPr>
              <a:t>Приказ Министерства просвещения Российской Федерации от 21.09.2022 № 858 «Об утверждении федерального перечня учебников, допущенных к использованию при реализации имеющих государственную аккредитацию образовательных программ начального общего, основного общего, среднего общего образования организациями, осуществляющими образовательную деятельность и установления предельного срока использования исключенных учебников»</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610856" y="603504"/>
            <a:ext cx="1520952" cy="612648"/>
          </a:xfrm>
          <a:prstGeom prst="rect">
            <a:avLst/>
          </a:prstGeom>
        </p:spPr>
      </p:pic>
      <p:sp>
        <p:nvSpPr>
          <p:cNvPr id="3" name="Прямоугольник 2"/>
          <p:cNvSpPr/>
          <p:nvPr/>
        </p:nvSpPr>
        <p:spPr>
          <a:xfrm>
            <a:off x="399288" y="143256"/>
            <a:ext cx="8360664"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Описание взаимосвязи УУД с содержанием учебных</a:t>
            </a:r>
          </a:p>
        </p:txBody>
      </p:sp>
      <p:sp>
        <p:nvSpPr>
          <p:cNvPr id="4" name="Прямоугольник 3"/>
          <p:cNvSpPr/>
          <p:nvPr/>
        </p:nvSpPr>
        <p:spPr>
          <a:xfrm>
            <a:off x="3709416" y="573024"/>
            <a:ext cx="1737360" cy="25908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предметов</a:t>
            </a:r>
          </a:p>
        </p:txBody>
      </p:sp>
      <p:sp>
        <p:nvSpPr>
          <p:cNvPr id="5" name="Прямоугольник 4"/>
          <p:cNvSpPr/>
          <p:nvPr/>
        </p:nvSpPr>
        <p:spPr>
          <a:xfrm>
            <a:off x="2462784" y="1008888"/>
            <a:ext cx="4163568" cy="204216"/>
          </a:xfrm>
          <a:prstGeom prst="rect">
            <a:avLst/>
          </a:prstGeom>
          <a:noFill/>
        </p:spPr>
        <p:txBody>
          <a:bodyPr wrap="none" lIns="0" tIns="0" rIns="0" bIns="0">
            <a:noAutofit/>
          </a:bodyPr>
          <a:lstStyle/>
          <a:p>
            <a:pPr marL="0" marR="0" indent="0" algn="ctr"/>
            <a:r>
              <a:rPr lang="ru" sz="1400" b="1">
                <a:latin typeface="Century Gothic"/>
              </a:rPr>
              <a:t>Формирование базовых логических действий</a:t>
            </a:r>
          </a:p>
        </p:txBody>
      </p:sp>
      <p:sp>
        <p:nvSpPr>
          <p:cNvPr id="6" name="Прямоугольник 5"/>
          <p:cNvSpPr/>
          <p:nvPr/>
        </p:nvSpPr>
        <p:spPr>
          <a:xfrm>
            <a:off x="338328" y="2810256"/>
            <a:ext cx="201168" cy="899160"/>
          </a:xfrm>
          <a:prstGeom prst="rect">
            <a:avLst/>
          </a:prstGeom>
          <a:solidFill>
            <a:srgbClr val="FE0000"/>
          </a:solidFill>
        </p:spPr>
        <p:txBody>
          <a:bodyPr vert="vert270" wrap="none" lIns="0" tIns="0" rIns="0" bIns="0">
            <a:noAutofit/>
          </a:bodyPr>
          <a:lstStyle/>
          <a:p>
            <a:pPr marL="0" marR="0" indent="0" algn="ctr"/>
            <a:r>
              <a:rPr lang="ru" sz="1800" b="1">
                <a:solidFill>
                  <a:srgbClr val="FFFFFF"/>
                </a:solidFill>
                <a:latin typeface="Century Gothic"/>
              </a:rPr>
              <a:t>ПРИМЕР</a:t>
            </a:r>
          </a:p>
        </p:txBody>
      </p:sp>
      <p:sp>
        <p:nvSpPr>
          <p:cNvPr id="7" name="Прямоугольник 6"/>
          <p:cNvSpPr/>
          <p:nvPr/>
        </p:nvSpPr>
        <p:spPr>
          <a:xfrm>
            <a:off x="694944" y="1286256"/>
            <a:ext cx="8129016" cy="3791712"/>
          </a:xfrm>
          <a:prstGeom prst="rect">
            <a:avLst/>
          </a:prstGeom>
          <a:noFill/>
        </p:spPr>
        <p:txBody>
          <a:bodyPr lIns="0" tIns="0" rIns="0" bIns="0">
            <a:noAutofit/>
          </a:bodyPr>
          <a:lstStyle/>
          <a:p>
            <a:pPr marL="0" marR="0" indent="0" algn="ctr">
              <a:lnSpc>
                <a:spcPct val="113000"/>
              </a:lnSpc>
              <a:spcAft>
                <a:spcPts val="140"/>
              </a:spcAft>
            </a:pPr>
            <a:r>
              <a:rPr lang="ru" sz="1100" b="1">
                <a:solidFill>
                  <a:srgbClr val="7F7F7F"/>
                </a:solidFill>
                <a:latin typeface="Century Gothic"/>
              </a:rPr>
              <a:t>РУССКИЙ ЯЗЫК И ЛИТЕРАТУРА</a:t>
            </a:r>
          </a:p>
          <a:p>
            <a:pPr marL="0" marR="0" indent="0" algn="just" defTabSz="262128">
              <a:lnSpc>
                <a:spcPct val="112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Анализировать, классифицировать, сравнивать языковые единицы, а также тексты различных функциональных разновидностей языка, функционально-смысловых типов речи и жанров</a:t>
            </a:r>
          </a:p>
          <a:p>
            <a:pPr marL="0" marR="0" indent="0" algn="just" defTabSz="262128">
              <a:lnSpc>
                <a:spcPct val="112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Выявлять и характеризовать существенные признаки классификации, основания для обобщения и сравнения, критерии проводимого анализа языковых единиц, текстов различных функциональных разновидностей языка, функционально-смысловых типов речи и жанров</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Устанавливать существенный признак классификации и классифицировать литературные объекты, устанавливать основания для их обобщения и сравнения, определять критерии проводимого анализа</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Выявлять и комментировать закономерности при изучении языковых процессов; формулировать выводы с использованием дедуктивных и индуктивных умозаключений, умозаключений по аналогии</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Самостоятельно выбирать способ решения учебной задачи при работе с разными единицами языка, разными типами текстов, сравнивая варианты решения и выбирая оптимальный вариант с учетом самостоятельно выделенных критериев</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Выявлять (в рамках предложенной задачи) критерии определения закономерностей и противоречий в рассматриваемых литературных фактах и наблюдениях над текстом</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Выявлять дефицит литературной и другой информации, данных, необходимых для решения поставленной учебной задачи</a:t>
            </a:r>
          </a:p>
          <a:p>
            <a:pPr marL="0" marR="0" indent="0" algn="just" defTabSz="262128">
              <a:lnSpc>
                <a:spcPct val="112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Устанавливать причинно-следственные связи при изучении литературных явлений и процессов, формулировать гипотезы об их взаимосвязях</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610856" y="603504"/>
            <a:ext cx="1520952" cy="612648"/>
          </a:xfrm>
          <a:prstGeom prst="rect">
            <a:avLst/>
          </a:prstGeom>
        </p:spPr>
      </p:pic>
      <p:sp>
        <p:nvSpPr>
          <p:cNvPr id="3" name="Прямоугольник 2"/>
          <p:cNvSpPr/>
          <p:nvPr/>
        </p:nvSpPr>
        <p:spPr>
          <a:xfrm>
            <a:off x="399288" y="143256"/>
            <a:ext cx="8360664"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Описание взаимосвязи УУД с содержанием учебных</a:t>
            </a:r>
          </a:p>
        </p:txBody>
      </p:sp>
      <p:sp>
        <p:nvSpPr>
          <p:cNvPr id="4" name="Прямоугольник 3"/>
          <p:cNvSpPr/>
          <p:nvPr/>
        </p:nvSpPr>
        <p:spPr>
          <a:xfrm>
            <a:off x="3709416" y="573024"/>
            <a:ext cx="1737360" cy="25908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предметов</a:t>
            </a:r>
          </a:p>
        </p:txBody>
      </p:sp>
      <p:sp>
        <p:nvSpPr>
          <p:cNvPr id="5" name="Прямоугольник 4"/>
          <p:cNvSpPr/>
          <p:nvPr/>
        </p:nvSpPr>
        <p:spPr>
          <a:xfrm>
            <a:off x="2075688" y="1008888"/>
            <a:ext cx="4946904" cy="204216"/>
          </a:xfrm>
          <a:prstGeom prst="rect">
            <a:avLst/>
          </a:prstGeom>
          <a:noFill/>
        </p:spPr>
        <p:txBody>
          <a:bodyPr wrap="none" lIns="0" tIns="0" rIns="0" bIns="0">
            <a:noAutofit/>
          </a:bodyPr>
          <a:lstStyle/>
          <a:p>
            <a:pPr marL="0" marR="0" indent="0" algn="ctr"/>
            <a:r>
              <a:rPr lang="ru" sz="1400" b="1">
                <a:latin typeface="Century Gothic"/>
              </a:rPr>
              <a:t>Формирование базовых исследовательских действий</a:t>
            </a:r>
          </a:p>
        </p:txBody>
      </p:sp>
      <p:sp>
        <p:nvSpPr>
          <p:cNvPr id="6" name="Прямоугольник 5"/>
          <p:cNvSpPr/>
          <p:nvPr/>
        </p:nvSpPr>
        <p:spPr>
          <a:xfrm>
            <a:off x="3480816" y="1286256"/>
            <a:ext cx="2103120" cy="167640"/>
          </a:xfrm>
          <a:prstGeom prst="rect">
            <a:avLst/>
          </a:prstGeom>
          <a:noFill/>
        </p:spPr>
        <p:txBody>
          <a:bodyPr wrap="none" lIns="0" tIns="0" rIns="0" bIns="0">
            <a:noAutofit/>
          </a:bodyPr>
          <a:lstStyle/>
          <a:p>
            <a:pPr marL="0" marR="0" indent="0" algn="ctr"/>
            <a:r>
              <a:rPr lang="ru" sz="1100" b="1">
                <a:solidFill>
                  <a:srgbClr val="7F7F7F"/>
                </a:solidFill>
                <a:latin typeface="Century Gothic"/>
              </a:rPr>
              <a:t>РУССКИЙ ЯЗЫК И ЛИТЕРАТУРА</a:t>
            </a:r>
          </a:p>
        </p:txBody>
      </p:sp>
      <p:sp>
        <p:nvSpPr>
          <p:cNvPr id="7" name="Прямоугольник 6"/>
          <p:cNvSpPr/>
          <p:nvPr/>
        </p:nvSpPr>
        <p:spPr>
          <a:xfrm>
            <a:off x="338328" y="2450592"/>
            <a:ext cx="201168" cy="899160"/>
          </a:xfrm>
          <a:prstGeom prst="rect">
            <a:avLst/>
          </a:prstGeom>
          <a:solidFill>
            <a:srgbClr val="FE0000"/>
          </a:solidFill>
        </p:spPr>
        <p:txBody>
          <a:bodyPr vert="vert270" wrap="none" lIns="0" tIns="0" rIns="0" bIns="0">
            <a:noAutofit/>
          </a:bodyPr>
          <a:lstStyle/>
          <a:p>
            <a:pPr marL="0" marR="0" indent="0" algn="ctr"/>
            <a:r>
              <a:rPr lang="ru" sz="1800" b="1">
                <a:solidFill>
                  <a:srgbClr val="FFFFFF"/>
                </a:solidFill>
                <a:latin typeface="Century Gothic"/>
              </a:rPr>
              <a:t>ПРИМЕР</a:t>
            </a:r>
          </a:p>
        </p:txBody>
      </p:sp>
      <p:sp>
        <p:nvSpPr>
          <p:cNvPr id="8" name="Прямоугольник 7"/>
          <p:cNvSpPr/>
          <p:nvPr/>
        </p:nvSpPr>
        <p:spPr>
          <a:xfrm>
            <a:off x="697992" y="1822704"/>
            <a:ext cx="8116824" cy="2106168"/>
          </a:xfrm>
          <a:prstGeom prst="rect">
            <a:avLst/>
          </a:prstGeom>
          <a:noFill/>
        </p:spPr>
        <p:txBody>
          <a:bodyPr lIns="0" tIns="0" rIns="0" bIns="0">
            <a:noAutofit/>
          </a:bodyPr>
          <a:lstStyle/>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Самостоятельно определять и формулировать цели лингвистических мини-исследований, формулировать и использовать вопросы как исследовательский инструмент</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Формулировать в устной и письменной форме гипотезу предстоящего исследования (исследовательского проекта) языкового материала; осуществлять проверку гипотезы; аргументировать свою позицию, мнение</a:t>
            </a:r>
          </a:p>
          <a:p>
            <a:pPr marL="0" marR="0" indent="0" algn="just" defTabSz="262128">
              <a:lnSpc>
                <a:spcPct val="112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Проводить по самостоятельно составленному плану небольшое исследование по установлению особенностей языковых единиц, языковых процессов, особенностей причинно-следственных связей и зависимостей объектов между собой</a:t>
            </a:r>
          </a:p>
          <a:p>
            <a:pPr marL="0" marR="0" indent="0" algn="just" defTabSz="262128">
              <a:lnSpc>
                <a:spcPct val="112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Самостоятельно формулировать обобщения и выводы по результатам проведенного наблюдения за языковым материалом и языковыми явлениями, лингвистического мини-исследования, представлять результаты исследования в устной и письменной форме, в виде электронной презентации, схемы, таблицы, диаграммы и т.п.</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610856" y="603504"/>
            <a:ext cx="1520952" cy="612648"/>
          </a:xfrm>
          <a:prstGeom prst="rect">
            <a:avLst/>
          </a:prstGeom>
        </p:spPr>
      </p:pic>
      <p:sp>
        <p:nvSpPr>
          <p:cNvPr id="3" name="Прямоугольник 2"/>
          <p:cNvSpPr/>
          <p:nvPr/>
        </p:nvSpPr>
        <p:spPr>
          <a:xfrm>
            <a:off x="399288" y="143256"/>
            <a:ext cx="8360664"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Описание взаимосвязи УУД с содержанием учебных</a:t>
            </a:r>
          </a:p>
        </p:txBody>
      </p:sp>
      <p:sp>
        <p:nvSpPr>
          <p:cNvPr id="4" name="Прямоугольник 3"/>
          <p:cNvSpPr/>
          <p:nvPr/>
        </p:nvSpPr>
        <p:spPr>
          <a:xfrm>
            <a:off x="3709416" y="573024"/>
            <a:ext cx="1737360" cy="25908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предметов</a:t>
            </a:r>
          </a:p>
        </p:txBody>
      </p:sp>
      <p:sp>
        <p:nvSpPr>
          <p:cNvPr id="5" name="Прямоугольник 4"/>
          <p:cNvSpPr/>
          <p:nvPr/>
        </p:nvSpPr>
        <p:spPr>
          <a:xfrm>
            <a:off x="2017776" y="1008888"/>
            <a:ext cx="4946904" cy="204216"/>
          </a:xfrm>
          <a:prstGeom prst="rect">
            <a:avLst/>
          </a:prstGeom>
          <a:noFill/>
        </p:spPr>
        <p:txBody>
          <a:bodyPr wrap="none" lIns="0" tIns="0" rIns="0" bIns="0">
            <a:noAutofit/>
          </a:bodyPr>
          <a:lstStyle/>
          <a:p>
            <a:pPr marL="0" marR="0" indent="0" algn="just"/>
            <a:r>
              <a:rPr lang="ru" sz="1400" b="1">
                <a:latin typeface="Century Gothic"/>
              </a:rPr>
              <a:t>Формирование базовых исследовательских действий</a:t>
            </a:r>
          </a:p>
        </p:txBody>
      </p:sp>
      <p:sp>
        <p:nvSpPr>
          <p:cNvPr id="6" name="Прямоугольник 5"/>
          <p:cNvSpPr/>
          <p:nvPr/>
        </p:nvSpPr>
        <p:spPr>
          <a:xfrm>
            <a:off x="3480816" y="1286256"/>
            <a:ext cx="2103120" cy="167640"/>
          </a:xfrm>
          <a:prstGeom prst="rect">
            <a:avLst/>
          </a:prstGeom>
          <a:noFill/>
        </p:spPr>
        <p:txBody>
          <a:bodyPr wrap="none" lIns="0" tIns="0" rIns="0" bIns="0">
            <a:noAutofit/>
          </a:bodyPr>
          <a:lstStyle/>
          <a:p>
            <a:pPr marL="0" marR="0" indent="0" algn="ctr"/>
            <a:r>
              <a:rPr lang="ru" sz="1100" b="1">
                <a:solidFill>
                  <a:srgbClr val="7F7F7F"/>
                </a:solidFill>
                <a:latin typeface="Century Gothic"/>
              </a:rPr>
              <a:t>РУССКИЙ ЯЗЫК И ЛИТЕРАТУРА</a:t>
            </a:r>
          </a:p>
        </p:txBody>
      </p:sp>
      <p:sp>
        <p:nvSpPr>
          <p:cNvPr id="7" name="Прямоугольник 6"/>
          <p:cNvSpPr/>
          <p:nvPr/>
        </p:nvSpPr>
        <p:spPr>
          <a:xfrm>
            <a:off x="338328" y="2450592"/>
            <a:ext cx="201168" cy="899160"/>
          </a:xfrm>
          <a:prstGeom prst="rect">
            <a:avLst/>
          </a:prstGeom>
          <a:solidFill>
            <a:srgbClr val="FE0000"/>
          </a:solidFill>
        </p:spPr>
        <p:txBody>
          <a:bodyPr vert="vert270" wrap="none" lIns="0" tIns="0" rIns="0" bIns="0">
            <a:noAutofit/>
          </a:bodyPr>
          <a:lstStyle/>
          <a:p>
            <a:pPr marL="0" marR="0" indent="0" algn="ctr"/>
            <a:r>
              <a:rPr lang="ru" sz="1800" b="1">
                <a:solidFill>
                  <a:srgbClr val="FFFFFF"/>
                </a:solidFill>
                <a:latin typeface="Century Gothic"/>
              </a:rPr>
              <a:t>ПРИМЕР</a:t>
            </a:r>
          </a:p>
        </p:txBody>
      </p:sp>
      <p:sp>
        <p:nvSpPr>
          <p:cNvPr id="8" name="Прямоугольник 7"/>
          <p:cNvSpPr/>
          <p:nvPr/>
        </p:nvSpPr>
        <p:spPr>
          <a:xfrm>
            <a:off x="697992" y="1831848"/>
            <a:ext cx="8122920" cy="2145792"/>
          </a:xfrm>
          <a:prstGeom prst="rect">
            <a:avLst/>
          </a:prstGeom>
          <a:noFill/>
        </p:spPr>
        <p:txBody>
          <a:bodyPr lIns="0" tIns="0" rIns="0" bIns="0">
            <a:noAutofit/>
          </a:bodyPr>
          <a:lstStyle/>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Формулировать гипотезу об истинности собственных суждений и суждений других, аргументировать свою позицию в выборе и интерпретации литературного объекта исследования</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Самостоятельно составлять план исследования особенностей литературного объекта изучения, причинноследственных связей и зависимостей объектов между собой</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Овладеть инструментами оценки достоверности полученных выводов и обобщений</a:t>
            </a:r>
          </a:p>
          <a:p>
            <a:pPr marL="0" marR="0" indent="0" algn="just" defTabSz="262128">
              <a:lnSpc>
                <a:spcPct val="113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Прогнозировать возможное дальнейшее развитие событий и их последствия в аналогичных или сходных ситуациях, а также выдвигать предположения об их развитии в новых условиях и контекстах, в том числе в литературных произведениях</a:t>
            </a:r>
          </a:p>
          <a:p>
            <a:pPr marL="0" marR="0" indent="0" algn="just" defTabSz="262128">
              <a:lnSpc>
                <a:spcPct val="121000"/>
              </a:lnSpc>
              <a:tabLst>
                <a:tab pos="2621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Публично представлять результаты учебного исследования проектной деятельности на уроке или во внеурочной деятельности (устный журнал, виртуальная экскурсия, научная конференция, стендовый доклад и др.)</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610856" y="603504"/>
            <a:ext cx="1520952" cy="612648"/>
          </a:xfrm>
          <a:prstGeom prst="rect">
            <a:avLst/>
          </a:prstGeom>
        </p:spPr>
      </p:pic>
      <p:sp>
        <p:nvSpPr>
          <p:cNvPr id="3" name="Прямоугольник 2"/>
          <p:cNvSpPr/>
          <p:nvPr/>
        </p:nvSpPr>
        <p:spPr>
          <a:xfrm>
            <a:off x="399288" y="143256"/>
            <a:ext cx="8360664"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Описание взаимосвязи УУД с содержанием учебных</a:t>
            </a:r>
          </a:p>
        </p:txBody>
      </p:sp>
      <p:sp>
        <p:nvSpPr>
          <p:cNvPr id="4" name="Прямоугольник 3"/>
          <p:cNvSpPr/>
          <p:nvPr/>
        </p:nvSpPr>
        <p:spPr>
          <a:xfrm>
            <a:off x="3709416" y="573024"/>
            <a:ext cx="1737360" cy="25908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предметов</a:t>
            </a:r>
          </a:p>
        </p:txBody>
      </p:sp>
      <p:sp>
        <p:nvSpPr>
          <p:cNvPr id="5" name="Прямоугольник 4"/>
          <p:cNvSpPr/>
          <p:nvPr/>
        </p:nvSpPr>
        <p:spPr>
          <a:xfrm>
            <a:off x="3468624" y="1002792"/>
            <a:ext cx="2194560" cy="204216"/>
          </a:xfrm>
          <a:prstGeom prst="rect">
            <a:avLst/>
          </a:prstGeom>
          <a:noFill/>
        </p:spPr>
        <p:txBody>
          <a:bodyPr wrap="none" lIns="0" tIns="0" rIns="0" bIns="0">
            <a:noAutofit/>
          </a:bodyPr>
          <a:lstStyle/>
          <a:p>
            <a:pPr marL="0" marR="0" indent="0" algn="ctr"/>
            <a:r>
              <a:rPr lang="ru" sz="1400" b="1">
                <a:latin typeface="Century Gothic"/>
              </a:rPr>
              <a:t>Работа с информацией</a:t>
            </a:r>
          </a:p>
        </p:txBody>
      </p:sp>
      <p:sp>
        <p:nvSpPr>
          <p:cNvPr id="6" name="Прямоугольник 5"/>
          <p:cNvSpPr/>
          <p:nvPr/>
        </p:nvSpPr>
        <p:spPr>
          <a:xfrm>
            <a:off x="3502152" y="1267968"/>
            <a:ext cx="2103120" cy="167640"/>
          </a:xfrm>
          <a:prstGeom prst="rect">
            <a:avLst/>
          </a:prstGeom>
          <a:noFill/>
        </p:spPr>
        <p:txBody>
          <a:bodyPr wrap="none" lIns="0" tIns="0" rIns="0" bIns="0">
            <a:noAutofit/>
          </a:bodyPr>
          <a:lstStyle/>
          <a:p>
            <a:pPr marL="0" marR="0" indent="0" algn="ctr">
              <a:spcBef>
                <a:spcPts val="140"/>
              </a:spcBef>
            </a:pPr>
            <a:r>
              <a:rPr lang="ru" sz="1100" b="1">
                <a:solidFill>
                  <a:srgbClr val="7F7F7F"/>
                </a:solidFill>
                <a:latin typeface="Century Gothic"/>
              </a:rPr>
              <a:t>РУССКИЙ ЯЗЫК И ЛИТЕРАТУРА</a:t>
            </a:r>
          </a:p>
        </p:txBody>
      </p:sp>
      <p:sp>
        <p:nvSpPr>
          <p:cNvPr id="7" name="Прямоугольник 6"/>
          <p:cNvSpPr/>
          <p:nvPr/>
        </p:nvSpPr>
        <p:spPr>
          <a:xfrm>
            <a:off x="338328" y="2593848"/>
            <a:ext cx="201168" cy="899160"/>
          </a:xfrm>
          <a:prstGeom prst="rect">
            <a:avLst/>
          </a:prstGeom>
          <a:solidFill>
            <a:srgbClr val="FE0000"/>
          </a:solidFill>
        </p:spPr>
        <p:txBody>
          <a:bodyPr vert="vert270" wrap="none" lIns="0" tIns="0" rIns="0" bIns="0">
            <a:noAutofit/>
          </a:bodyPr>
          <a:lstStyle/>
          <a:p>
            <a:pPr marL="0" marR="0" indent="0" algn="ctr"/>
            <a:r>
              <a:rPr lang="ru" sz="1800" b="1">
                <a:solidFill>
                  <a:srgbClr val="FFFFFF"/>
                </a:solidFill>
                <a:latin typeface="Century Gothic"/>
              </a:rPr>
              <a:t>ПРИМЕР</a:t>
            </a:r>
          </a:p>
        </p:txBody>
      </p:sp>
      <p:sp>
        <p:nvSpPr>
          <p:cNvPr id="8" name="Прямоугольник 7"/>
          <p:cNvSpPr/>
          <p:nvPr/>
        </p:nvSpPr>
        <p:spPr>
          <a:xfrm>
            <a:off x="813816" y="1831848"/>
            <a:ext cx="8007096" cy="2481072"/>
          </a:xfrm>
          <a:prstGeom prst="rect">
            <a:avLst/>
          </a:prstGeom>
          <a:noFill/>
        </p:spPr>
        <p:txBody>
          <a:bodyPr lIns="0" tIns="0" rIns="0" bIns="0">
            <a:noAutofit/>
          </a:bodyPr>
          <a:lstStyle/>
          <a:p>
            <a:pPr marL="0" marR="0" indent="0" algn="just" defTabSz="338328">
              <a:lnSpc>
                <a:spcPct val="113000"/>
              </a:lnSpc>
              <a:tabLst>
                <a:tab pos="3383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Выбирать, анализировать, обобщать, систематизировать интерпретировать и комментировать информацию, представленную в текстах, таблицах, схемах; представлять текст в виде таблиц, графиков; извлекать информацию из различных источников (энциклопедий, словарей, справочников, средств массовой информации, государственных электронных ресурсов учебного назначения), передавать информацию в сжатом и развернутом виде в соответствии с учебной задачей</a:t>
            </a:r>
          </a:p>
          <a:p>
            <a:pPr marL="0" marR="0" indent="0" algn="just" defTabSz="338328">
              <a:lnSpc>
                <a:spcPct val="113000"/>
              </a:lnSpc>
              <a:tabLst>
                <a:tab pos="338328" algn="l"/>
              </a:tabLst>
            </a:pPr>
            <a:r>
              <a:rPr lang="ru" sz="1100">
                <a:solidFill>
                  <a:srgbClr val="003366"/>
                </a:solidFill>
                <a:latin typeface="Arial"/>
              </a:rPr>
              <a:t>►</a:t>
            </a:r>
            <a:r>
              <a:rPr lang="ru" sz="1100">
                <a:latin typeface="Century Gothic"/>
              </a:rPr>
              <a:t>	</a:t>
            </a:r>
            <a:r>
              <a:rPr lang="ru" sz="1100">
                <a:solidFill>
                  <a:srgbClr val="003366"/>
                </a:solidFill>
                <a:latin typeface="Century Gothic"/>
              </a:rPr>
              <a:t>Использовать различные виды аудирования (выборочное, ознакомительное, детальное) и чтения (изучающее, ознакомительное, просмотровое, поисковое) в зависимости от поставленной учебной задачи (цели); извлекать необходимую информацию из прослушанных и прочитанных текстов различных функциональных разновидностей языка и жанров; оценивать прочитанный или прослушанный текст с точки зрения использованных в нем языковых средств; оценивать достоверность содержащейся в тексте информации</a:t>
            </a:r>
          </a:p>
          <a:p>
            <a:pPr marL="0" marR="0" indent="0" algn="just" defTabSz="338328">
              <a:lnSpc>
                <a:spcPct val="113000"/>
              </a:lnSpc>
              <a:tabLst>
                <a:tab pos="338328" algn="l"/>
              </a:tabLst>
            </a:pPr>
            <a:r>
              <a:rPr lang="ru" sz="1100">
                <a:solidFill>
                  <a:srgbClr val="003366"/>
                </a:solidFill>
                <a:latin typeface="Arial"/>
              </a:rPr>
              <a:t>►</a:t>
            </a:r>
            <a:r>
              <a:rPr lang="ru" sz="1100">
                <a:latin typeface="Century Gothic"/>
              </a:rPr>
              <a:t>	</a:t>
            </a:r>
            <a:r>
              <a:rPr lang="ru" sz="1100">
                <a:solidFill>
                  <a:srgbClr val="003366"/>
                </a:solidFill>
                <a:latin typeface="Century Gothic"/>
              </a:rPr>
              <a:t>Выделять главную и дополнительную информацию текстов; выявлять дефицит информации текста, необходимой для решения поставленной задачи, и восполнять его путем использования других источников информации</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610856" y="603504"/>
            <a:ext cx="1520952" cy="612648"/>
          </a:xfrm>
          <a:prstGeom prst="rect">
            <a:avLst/>
          </a:prstGeom>
        </p:spPr>
      </p:pic>
      <p:sp>
        <p:nvSpPr>
          <p:cNvPr id="3" name="Прямоугольник 2"/>
          <p:cNvSpPr/>
          <p:nvPr/>
        </p:nvSpPr>
        <p:spPr>
          <a:xfrm>
            <a:off x="399288" y="143256"/>
            <a:ext cx="8360664"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Описание взаимосвязи УУД с содержанием учебных</a:t>
            </a:r>
          </a:p>
        </p:txBody>
      </p:sp>
      <p:sp>
        <p:nvSpPr>
          <p:cNvPr id="4" name="Прямоугольник 3"/>
          <p:cNvSpPr/>
          <p:nvPr/>
        </p:nvSpPr>
        <p:spPr>
          <a:xfrm>
            <a:off x="3709416" y="573024"/>
            <a:ext cx="1737360" cy="25908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предметов</a:t>
            </a:r>
          </a:p>
        </p:txBody>
      </p:sp>
      <p:sp>
        <p:nvSpPr>
          <p:cNvPr id="5" name="Прямоугольник 4"/>
          <p:cNvSpPr/>
          <p:nvPr/>
        </p:nvSpPr>
        <p:spPr>
          <a:xfrm>
            <a:off x="3468624" y="1002792"/>
            <a:ext cx="2194560" cy="204216"/>
          </a:xfrm>
          <a:prstGeom prst="rect">
            <a:avLst/>
          </a:prstGeom>
          <a:noFill/>
        </p:spPr>
        <p:txBody>
          <a:bodyPr wrap="none" lIns="0" tIns="0" rIns="0" bIns="0">
            <a:noAutofit/>
          </a:bodyPr>
          <a:lstStyle/>
          <a:p>
            <a:pPr marL="0" marR="0" indent="0" algn="ctr"/>
            <a:r>
              <a:rPr lang="ru" sz="1400" b="1">
                <a:latin typeface="Century Gothic"/>
              </a:rPr>
              <a:t>Работа с информацией</a:t>
            </a:r>
          </a:p>
        </p:txBody>
      </p:sp>
      <p:sp>
        <p:nvSpPr>
          <p:cNvPr id="6" name="Прямоугольник 5"/>
          <p:cNvSpPr/>
          <p:nvPr/>
        </p:nvSpPr>
        <p:spPr>
          <a:xfrm>
            <a:off x="3502152" y="1267968"/>
            <a:ext cx="2103120" cy="167640"/>
          </a:xfrm>
          <a:prstGeom prst="rect">
            <a:avLst/>
          </a:prstGeom>
          <a:noFill/>
        </p:spPr>
        <p:txBody>
          <a:bodyPr wrap="none" lIns="0" tIns="0" rIns="0" bIns="0">
            <a:noAutofit/>
          </a:bodyPr>
          <a:lstStyle/>
          <a:p>
            <a:pPr marL="0" marR="0" indent="0" algn="ctr">
              <a:spcBef>
                <a:spcPts val="140"/>
              </a:spcBef>
            </a:pPr>
            <a:r>
              <a:rPr lang="ru" sz="1100" b="1">
                <a:solidFill>
                  <a:srgbClr val="7F7F7F"/>
                </a:solidFill>
                <a:latin typeface="Century Gothic"/>
              </a:rPr>
              <a:t>РУССКИЙ ЯЗЫК И ЛИТЕРАТУРА</a:t>
            </a:r>
          </a:p>
        </p:txBody>
      </p:sp>
      <p:sp>
        <p:nvSpPr>
          <p:cNvPr id="7" name="Прямоугольник 6"/>
          <p:cNvSpPr/>
          <p:nvPr/>
        </p:nvSpPr>
        <p:spPr>
          <a:xfrm>
            <a:off x="265176" y="2407920"/>
            <a:ext cx="201168" cy="899160"/>
          </a:xfrm>
          <a:prstGeom prst="rect">
            <a:avLst/>
          </a:prstGeom>
          <a:solidFill>
            <a:srgbClr val="FE0000"/>
          </a:solidFill>
        </p:spPr>
        <p:txBody>
          <a:bodyPr vert="vert270" wrap="none" lIns="0" tIns="0" rIns="0" bIns="0">
            <a:noAutofit/>
          </a:bodyPr>
          <a:lstStyle/>
          <a:p>
            <a:pPr marL="0" marR="0" indent="0" algn="ctr"/>
            <a:r>
              <a:rPr lang="ru" sz="1800" b="1">
                <a:solidFill>
                  <a:srgbClr val="FFFFFF"/>
                </a:solidFill>
                <a:latin typeface="Century Gothic"/>
              </a:rPr>
              <a:t>ПРИМЕР</a:t>
            </a:r>
          </a:p>
        </p:txBody>
      </p:sp>
      <p:sp>
        <p:nvSpPr>
          <p:cNvPr id="8" name="Прямоугольник 7"/>
          <p:cNvSpPr/>
          <p:nvPr/>
        </p:nvSpPr>
        <p:spPr>
          <a:xfrm>
            <a:off x="798576" y="1825752"/>
            <a:ext cx="7848600" cy="2286000"/>
          </a:xfrm>
          <a:prstGeom prst="rect">
            <a:avLst/>
          </a:prstGeom>
          <a:noFill/>
        </p:spPr>
        <p:txBody>
          <a:bodyPr lIns="0" tIns="0" rIns="0" bIns="0">
            <a:noAutofit/>
          </a:bodyPr>
          <a:lstStyle/>
          <a:p>
            <a:pPr marL="0" marR="0" indent="0" algn="just" defTabSz="248920">
              <a:lnSpc>
                <a:spcPct val="113000"/>
              </a:lnSpc>
              <a:tabLst>
                <a:tab pos="248920" algn="l"/>
              </a:tabLst>
            </a:pPr>
            <a:r>
              <a:rPr lang="ru" sz="1200" b="1">
                <a:latin typeface="Century Gothic"/>
              </a:rPr>
              <a:t>►</a:t>
            </a:r>
            <a:r>
              <a:rPr lang="ru" sz="1200">
                <a:latin typeface="Century Gothic"/>
              </a:rPr>
              <a:t>	В процессе чтения текста прогнозировать его содержание (по названию, ключевым словам, по первому и последнему абзацу и т. п.), выдвигать предположения о дальнейшем развитии мысли автора и проверять их в процессе чтения текста, вести диалог с текстом.</a:t>
            </a:r>
          </a:p>
          <a:p>
            <a:pPr marL="0" marR="0" indent="0" algn="just" defTabSz="251968">
              <a:lnSpc>
                <a:spcPct val="113000"/>
              </a:lnSpc>
              <a:tabLst>
                <a:tab pos="251968" algn="l"/>
              </a:tabLst>
            </a:pPr>
            <a:r>
              <a:rPr lang="ru" sz="1200" b="1">
                <a:latin typeface="Century Gothic"/>
              </a:rPr>
              <a:t>►</a:t>
            </a:r>
            <a:r>
              <a:rPr lang="ru" sz="1200">
                <a:latin typeface="Century Gothic"/>
              </a:rPr>
              <a:t>	Находить и формулировать аргументы, подтверждающую или опровергающую позицию автора текста и собственную точку зрения на проблему текста, в анализируемом тексте и других источниках.</a:t>
            </a:r>
          </a:p>
          <a:p>
            <a:pPr marL="0" marR="0" indent="0" algn="just" defTabSz="242824">
              <a:lnSpc>
                <a:spcPct val="113000"/>
              </a:lnSpc>
              <a:tabLst>
                <a:tab pos="242824" algn="l"/>
              </a:tabLst>
            </a:pPr>
            <a:r>
              <a:rPr lang="ru" sz="1200" b="1">
                <a:latin typeface="Century Gothic"/>
              </a:rPr>
              <a:t>►</a:t>
            </a:r>
            <a:r>
              <a:rPr lang="ru" sz="1200">
                <a:latin typeface="Century Gothic"/>
              </a:rPr>
              <a:t>	Самостоятельно выбирать оптимальную форму представления литературной и другой информации (текст, презентация, таблица, схема) в зависимости от коммуникативной установки.</a:t>
            </a:r>
          </a:p>
          <a:p>
            <a:pPr marL="0" marR="0" indent="0" algn="just" defTabSz="255016">
              <a:lnSpc>
                <a:spcPct val="113000"/>
              </a:lnSpc>
              <a:tabLst>
                <a:tab pos="255016" algn="l"/>
              </a:tabLst>
            </a:pPr>
            <a:r>
              <a:rPr lang="ru" sz="1200" b="1">
                <a:latin typeface="Century Gothic"/>
              </a:rPr>
              <a:t>►</a:t>
            </a:r>
            <a:r>
              <a:rPr lang="ru" sz="1200">
                <a:latin typeface="Century Gothic"/>
              </a:rPr>
              <a:t>	Оценивать надежность литературной и другой информации по критериям, предложенным учителем или сформулированным самостоятельно; эффективно запоминать и систематизировать эту информацию.</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9288" y="143256"/>
            <a:ext cx="8360664"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Описание взаимосвязи УУД с содержанием учебных</a:t>
            </a:r>
          </a:p>
        </p:txBody>
      </p:sp>
      <p:sp>
        <p:nvSpPr>
          <p:cNvPr id="3" name="Прямоугольник 2"/>
          <p:cNvSpPr/>
          <p:nvPr/>
        </p:nvSpPr>
        <p:spPr>
          <a:xfrm>
            <a:off x="3709416" y="573024"/>
            <a:ext cx="1737360" cy="25908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предметов</a:t>
            </a:r>
          </a:p>
        </p:txBody>
      </p:sp>
      <p:sp>
        <p:nvSpPr>
          <p:cNvPr id="4" name="Прямоугольник 3"/>
          <p:cNvSpPr/>
          <p:nvPr/>
        </p:nvSpPr>
        <p:spPr>
          <a:xfrm>
            <a:off x="1405128" y="963168"/>
            <a:ext cx="6339840" cy="249936"/>
          </a:xfrm>
          <a:prstGeom prst="rect">
            <a:avLst/>
          </a:prstGeom>
          <a:noFill/>
        </p:spPr>
        <p:txBody>
          <a:bodyPr wrap="none" lIns="0" tIns="0" rIns="0" bIns="0">
            <a:noAutofit/>
          </a:bodyPr>
          <a:lstStyle/>
          <a:p>
            <a:pPr marL="0" marR="0" indent="0" algn="just"/>
            <a:r>
              <a:rPr lang="ru" sz="1400" b="1">
                <a:latin typeface="Century Gothic"/>
              </a:rPr>
              <a:t>Формирование универсальных учебных коммуникативных действий</a:t>
            </a:r>
          </a:p>
        </p:txBody>
      </p:sp>
      <p:sp>
        <p:nvSpPr>
          <p:cNvPr id="5" name="Прямоугольник 4"/>
          <p:cNvSpPr/>
          <p:nvPr/>
        </p:nvSpPr>
        <p:spPr>
          <a:xfrm>
            <a:off x="7796784" y="591312"/>
            <a:ext cx="862584" cy="505968"/>
          </a:xfrm>
          <a:prstGeom prst="rect">
            <a:avLst/>
          </a:prstGeom>
          <a:solidFill>
            <a:srgbClr val="FE0000"/>
          </a:solidFill>
        </p:spPr>
        <p:txBody>
          <a:bodyPr wrap="none" lIns="0" tIns="0" rIns="0" bIns="0">
            <a:noAutofit/>
          </a:bodyPr>
          <a:lstStyle/>
          <a:p>
            <a:pPr marL="0" marR="0" indent="0" algn="just"/>
            <a:r>
              <a:rPr lang="ru" sz="5600" b="1">
                <a:solidFill>
                  <a:srgbClr val="FFFFFF"/>
                </a:solidFill>
                <a:latin typeface="Times New Roman"/>
              </a:rPr>
              <a:t>^&gt;^2</a:t>
            </a:r>
          </a:p>
        </p:txBody>
      </p:sp>
      <p:sp>
        <p:nvSpPr>
          <p:cNvPr id="6" name="Прямоугольник 5"/>
          <p:cNvSpPr/>
          <p:nvPr/>
        </p:nvSpPr>
        <p:spPr>
          <a:xfrm>
            <a:off x="3480816" y="1286256"/>
            <a:ext cx="2103120" cy="167640"/>
          </a:xfrm>
          <a:prstGeom prst="rect">
            <a:avLst/>
          </a:prstGeom>
          <a:noFill/>
        </p:spPr>
        <p:txBody>
          <a:bodyPr wrap="none" lIns="0" tIns="0" rIns="0" bIns="0">
            <a:noAutofit/>
          </a:bodyPr>
          <a:lstStyle/>
          <a:p>
            <a:pPr marL="0" marR="0" indent="0" algn="ctr"/>
            <a:r>
              <a:rPr lang="ru" sz="1100" b="1">
                <a:solidFill>
                  <a:srgbClr val="7F7F7F"/>
                </a:solidFill>
                <a:latin typeface="Century Gothic"/>
              </a:rPr>
              <a:t>РУССКИЙ ЯЗЫК И ЛИТЕРАТУРА</a:t>
            </a:r>
          </a:p>
        </p:txBody>
      </p:sp>
      <p:sp>
        <p:nvSpPr>
          <p:cNvPr id="7" name="Прямоугольник 6"/>
          <p:cNvSpPr/>
          <p:nvPr/>
        </p:nvSpPr>
        <p:spPr>
          <a:xfrm>
            <a:off x="338328" y="2593848"/>
            <a:ext cx="201168" cy="899160"/>
          </a:xfrm>
          <a:prstGeom prst="rect">
            <a:avLst/>
          </a:prstGeom>
          <a:solidFill>
            <a:srgbClr val="FE0000"/>
          </a:solidFill>
        </p:spPr>
        <p:txBody>
          <a:bodyPr vert="vert270" wrap="none" lIns="0" tIns="0" rIns="0" bIns="0">
            <a:noAutofit/>
          </a:bodyPr>
          <a:lstStyle/>
          <a:p>
            <a:pPr marL="0" marR="0" indent="0" algn="ctr"/>
            <a:r>
              <a:rPr lang="ru" sz="1800" b="1">
                <a:solidFill>
                  <a:srgbClr val="FFFFFF"/>
                </a:solidFill>
                <a:latin typeface="Century Gothic"/>
              </a:rPr>
              <a:t>ПРИМЕР</a:t>
            </a:r>
          </a:p>
        </p:txBody>
      </p:sp>
      <p:sp>
        <p:nvSpPr>
          <p:cNvPr id="8" name="Прямоугольник 7"/>
          <p:cNvSpPr/>
          <p:nvPr/>
        </p:nvSpPr>
        <p:spPr>
          <a:xfrm>
            <a:off x="685800" y="1831848"/>
            <a:ext cx="8135112" cy="2532888"/>
          </a:xfrm>
          <a:prstGeom prst="rect">
            <a:avLst/>
          </a:prstGeom>
          <a:noFill/>
        </p:spPr>
        <p:txBody>
          <a:bodyPr lIns="0" tIns="0" rIns="0" bIns="0">
            <a:noAutofit/>
          </a:bodyPr>
          <a:lstStyle/>
          <a:p>
            <a:pPr marL="0" marR="0" indent="0" algn="just" defTabSz="236728">
              <a:lnSpc>
                <a:spcPct val="112000"/>
              </a:lnSpc>
              <a:tabLst>
                <a:tab pos="2367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Владеть различными видами монолога и диалога, формулировать в устной и письменной форме суждения на социально-культурные, нравственно-этические, бытовые, учебные темы в соответствии с темой, целью, сферой и ситуацией общения; правильно, логично, аргументированно излагать свою точку зрения по поставленной проблеме</a:t>
            </a:r>
          </a:p>
          <a:p>
            <a:pPr marL="0" marR="0" indent="0" algn="just" defTabSz="236728">
              <a:lnSpc>
                <a:spcPct val="113000"/>
              </a:lnSpc>
              <a:tabLst>
                <a:tab pos="2367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Выражать свою точку зрения и аргументировать ее в диалогах и дискуссиях; сопоставлять свои суждения с суждениями других участников диалога и полилога, обнаруживать различие и сходство позиций; корректно выражать свое отношение к суждениям собеседников</a:t>
            </a:r>
          </a:p>
          <a:p>
            <a:pPr marL="0" marR="0" indent="0" algn="just" defTabSz="236728">
              <a:lnSpc>
                <a:spcPct val="113000"/>
              </a:lnSpc>
              <a:tabLst>
                <a:tab pos="2367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Формулировать цель учебной деятельности, планировать ее, осуществлять самоконтроль, самооценку, самокоррекцию; объяснять причины достижения (недостижения) результата деятельности</a:t>
            </a:r>
          </a:p>
          <a:p>
            <a:pPr marL="0" marR="0" indent="0" algn="just" defTabSz="242824">
              <a:lnSpc>
                <a:spcPct val="113000"/>
              </a:lnSpc>
              <a:tabLst>
                <a:tab pos="242824"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Осуществлять речевую рефлексию (выявлять коммуникативные неудачи и их причины, уметь предупреждать их), давать оценку приобретенному речевому опыту и корректировать собственную речь с учетом целей и условий общения; оценивать соответствие результата поставленной цели и условиям общения</a:t>
            </a:r>
          </a:p>
          <a:p>
            <a:pPr marL="0" marR="0" indent="0" algn="just" defTabSz="224536">
              <a:lnSpc>
                <a:spcPct val="113000"/>
              </a:lnSpc>
              <a:tabLst>
                <a:tab pos="224536"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Управлять собственными эмоциями, корректно выражать их в процессе речевого общения</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610856" y="603504"/>
            <a:ext cx="1520952" cy="612648"/>
          </a:xfrm>
          <a:prstGeom prst="rect">
            <a:avLst/>
          </a:prstGeom>
        </p:spPr>
      </p:pic>
      <p:sp>
        <p:nvSpPr>
          <p:cNvPr id="3" name="Прямоугольник 2"/>
          <p:cNvSpPr/>
          <p:nvPr/>
        </p:nvSpPr>
        <p:spPr>
          <a:xfrm>
            <a:off x="399288" y="143256"/>
            <a:ext cx="8360664" cy="323088"/>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Описание взаимосвязи УУД с содержанием учебных</a:t>
            </a:r>
          </a:p>
        </p:txBody>
      </p:sp>
      <p:sp>
        <p:nvSpPr>
          <p:cNvPr id="4" name="Прямоугольник 3"/>
          <p:cNvSpPr/>
          <p:nvPr/>
        </p:nvSpPr>
        <p:spPr>
          <a:xfrm>
            <a:off x="3709416" y="573024"/>
            <a:ext cx="1737360" cy="259080"/>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предметов</a:t>
            </a:r>
          </a:p>
        </p:txBody>
      </p:sp>
      <p:sp>
        <p:nvSpPr>
          <p:cNvPr id="5" name="Прямоугольник 4"/>
          <p:cNvSpPr/>
          <p:nvPr/>
        </p:nvSpPr>
        <p:spPr>
          <a:xfrm>
            <a:off x="1618488" y="1008888"/>
            <a:ext cx="5852160" cy="204216"/>
          </a:xfrm>
          <a:prstGeom prst="rect">
            <a:avLst/>
          </a:prstGeom>
          <a:noFill/>
        </p:spPr>
        <p:txBody>
          <a:bodyPr wrap="none" lIns="0" tIns="0" rIns="0" bIns="0">
            <a:noAutofit/>
          </a:bodyPr>
          <a:lstStyle/>
          <a:p>
            <a:pPr marL="0" marR="0" indent="0" algn="ctr"/>
            <a:r>
              <a:rPr lang="ru" sz="1400" b="1">
                <a:latin typeface="Century Gothic"/>
              </a:rPr>
              <a:t>Формирование универсальных учебных регулятивных действий</a:t>
            </a:r>
          </a:p>
        </p:txBody>
      </p:sp>
      <p:sp>
        <p:nvSpPr>
          <p:cNvPr id="6" name="Прямоугольник 5"/>
          <p:cNvSpPr/>
          <p:nvPr/>
        </p:nvSpPr>
        <p:spPr>
          <a:xfrm>
            <a:off x="3480816" y="1286256"/>
            <a:ext cx="2103120" cy="167640"/>
          </a:xfrm>
          <a:prstGeom prst="rect">
            <a:avLst/>
          </a:prstGeom>
          <a:noFill/>
        </p:spPr>
        <p:txBody>
          <a:bodyPr wrap="none" lIns="0" tIns="0" rIns="0" bIns="0">
            <a:noAutofit/>
          </a:bodyPr>
          <a:lstStyle/>
          <a:p>
            <a:pPr marL="0" marR="0" indent="0" algn="ctr"/>
            <a:r>
              <a:rPr lang="ru" sz="1100" b="1">
                <a:solidFill>
                  <a:srgbClr val="7F7F7F"/>
                </a:solidFill>
                <a:latin typeface="Century Gothic"/>
              </a:rPr>
              <a:t>РУССКИЙ ЯЗЫК И ЛИТЕРАТУРА</a:t>
            </a:r>
          </a:p>
        </p:txBody>
      </p:sp>
      <p:sp>
        <p:nvSpPr>
          <p:cNvPr id="7" name="Прямоугольник 6"/>
          <p:cNvSpPr/>
          <p:nvPr/>
        </p:nvSpPr>
        <p:spPr>
          <a:xfrm>
            <a:off x="338328" y="2014728"/>
            <a:ext cx="201168" cy="902208"/>
          </a:xfrm>
          <a:prstGeom prst="rect">
            <a:avLst/>
          </a:prstGeom>
          <a:solidFill>
            <a:srgbClr val="FE0000"/>
          </a:solidFill>
        </p:spPr>
        <p:txBody>
          <a:bodyPr vert="vert270" wrap="none" lIns="0" tIns="0" rIns="0" bIns="0">
            <a:noAutofit/>
          </a:bodyPr>
          <a:lstStyle/>
          <a:p>
            <a:pPr marL="0" marR="0" indent="0" algn="ctr"/>
            <a:r>
              <a:rPr lang="ru" sz="1800" b="1">
                <a:solidFill>
                  <a:srgbClr val="FFFFFF"/>
                </a:solidFill>
                <a:latin typeface="Century Gothic"/>
              </a:rPr>
              <a:t>ПРИМЕР</a:t>
            </a:r>
          </a:p>
        </p:txBody>
      </p:sp>
      <p:sp>
        <p:nvSpPr>
          <p:cNvPr id="8" name="Прямоугольник 7"/>
          <p:cNvSpPr/>
          <p:nvPr/>
        </p:nvSpPr>
        <p:spPr>
          <a:xfrm>
            <a:off x="691896" y="1831848"/>
            <a:ext cx="8122920" cy="1338072"/>
          </a:xfrm>
          <a:prstGeom prst="rect">
            <a:avLst/>
          </a:prstGeom>
          <a:noFill/>
        </p:spPr>
        <p:txBody>
          <a:bodyPr lIns="0" tIns="0" rIns="0" bIns="0">
            <a:noAutofit/>
          </a:bodyPr>
          <a:lstStyle/>
          <a:p>
            <a:pPr marL="0" marR="0" indent="0" algn="just" defTabSz="236728">
              <a:lnSpc>
                <a:spcPct val="112000"/>
              </a:lnSpc>
              <a:tabLst>
                <a:tab pos="2367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Владеть социокультурными нормами и нормами речевого поведения в актуальных сферах речевого общения, соблюдать нормы современного русского литературного языка и нормы речевого этикета; уместно пользоваться внеязыковыми средствами общения (жестами, мимикой)</a:t>
            </a:r>
          </a:p>
          <a:p>
            <a:pPr marL="0" marR="0" indent="0" algn="just" defTabSz="236728">
              <a:lnSpc>
                <a:spcPct val="113000"/>
              </a:lnSpc>
              <a:tabLst>
                <a:tab pos="236728" algn="l"/>
              </a:tabLst>
            </a:pPr>
            <a:r>
              <a:rPr lang="ru" sz="1100">
                <a:solidFill>
                  <a:srgbClr val="003366"/>
                </a:solidFill>
                <a:latin typeface="Times New Roman"/>
              </a:rPr>
              <a:t>►</a:t>
            </a:r>
            <a:r>
              <a:rPr lang="ru" sz="1100">
                <a:latin typeface="Century Gothic"/>
              </a:rPr>
              <a:t>	</a:t>
            </a:r>
            <a:r>
              <a:rPr lang="ru" sz="1100">
                <a:solidFill>
                  <a:srgbClr val="003366"/>
                </a:solidFill>
                <a:latin typeface="Century Gothic"/>
              </a:rPr>
              <a:t>Публично представлять результаты проведенного языкового анализа, выполненного лингвистического эксперимента, исследования, проекта; самостоятельно выбирать формат выступления с учетом цели презентации и особенностей аудитории и в соответствии с этим составлять устные и письменные тексты с использованием иллюстративного материала</a:t>
            </a:r>
          </a:p>
        </p:txBody>
      </p:sp>
      <p:sp>
        <p:nvSpPr>
          <p:cNvPr id="9" name="Прямоугольник 8"/>
          <p:cNvSpPr/>
          <p:nvPr/>
        </p:nvSpPr>
        <p:spPr>
          <a:xfrm>
            <a:off x="3974592" y="3892296"/>
            <a:ext cx="1167384" cy="1103376"/>
          </a:xfrm>
          <a:prstGeom prst="rect">
            <a:avLst/>
          </a:prstGeom>
          <a:noFill/>
        </p:spPr>
        <p:txBody>
          <a:bodyPr lIns="0" tIns="0" rIns="0" bIns="0">
            <a:noAutofit/>
          </a:bodyPr>
          <a:lstStyle/>
          <a:p>
            <a:pPr marL="0" marR="0" indent="0" algn="ctr">
              <a:spcAft>
                <a:spcPts val="700"/>
              </a:spcAft>
            </a:pPr>
            <a:r>
              <a:rPr lang="ru" sz="1200" b="1">
                <a:solidFill>
                  <a:srgbClr val="343E2D"/>
                </a:solidFill>
                <a:latin typeface="Century Gothic"/>
              </a:rPr>
              <a:t>■ ■</a:t>
            </a:r>
          </a:p>
          <a:p>
            <a:pPr marL="0" marR="0" indent="0" algn="ctr"/>
            <a:r>
              <a:rPr lang="ru" sz="5600" b="1">
                <a:solidFill>
                  <a:srgbClr val="9C63A7"/>
                </a:solidFill>
                <a:latin typeface="Times New Roman"/>
              </a:rPr>
              <a:t>«Г</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3265"/>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3840" y="670560"/>
            <a:ext cx="8738616" cy="2987040"/>
          </a:xfrm>
          <a:prstGeom prst="rect">
            <a:avLst/>
          </a:prstGeom>
        </p:spPr>
      </p:pic>
      <p:pic>
        <p:nvPicPr>
          <p:cNvPr id="3" name="Рисунок 2"/>
          <p:cNvPicPr>
            <a:picLocks noChangeAspect="1"/>
          </p:cNvPicPr>
          <p:nvPr/>
        </p:nvPicPr>
        <p:blipFill>
          <a:blip r:embed="rId3"/>
          <a:stretch>
            <a:fillRect/>
          </a:stretch>
        </p:blipFill>
        <p:spPr>
          <a:xfrm>
            <a:off x="2715768" y="3794760"/>
            <a:ext cx="609600" cy="691896"/>
          </a:xfrm>
          <a:prstGeom prst="rect">
            <a:avLst/>
          </a:prstGeom>
        </p:spPr>
      </p:pic>
      <p:pic>
        <p:nvPicPr>
          <p:cNvPr id="4" name="Рисунок 3"/>
          <p:cNvPicPr>
            <a:picLocks noChangeAspect="1"/>
          </p:cNvPicPr>
          <p:nvPr/>
        </p:nvPicPr>
        <p:blipFill>
          <a:blip r:embed="rId4"/>
          <a:stretch>
            <a:fillRect/>
          </a:stretch>
        </p:blipFill>
        <p:spPr>
          <a:xfrm>
            <a:off x="5919216" y="3794760"/>
            <a:ext cx="829056" cy="771144"/>
          </a:xfrm>
          <a:prstGeom prst="rect">
            <a:avLst/>
          </a:prstGeom>
        </p:spPr>
      </p:pic>
      <p:sp>
        <p:nvSpPr>
          <p:cNvPr id="5" name="Прямоугольник 4"/>
          <p:cNvSpPr/>
          <p:nvPr/>
        </p:nvSpPr>
        <p:spPr>
          <a:xfrm>
            <a:off x="932688" y="143256"/>
            <a:ext cx="7266432" cy="323088"/>
          </a:xfrm>
          <a:prstGeom prst="rect">
            <a:avLst/>
          </a:prstGeom>
          <a:solidFill>
            <a:srgbClr val="FE0000"/>
          </a:solidFill>
        </p:spPr>
        <p:txBody>
          <a:bodyPr wrap="none" lIns="0" tIns="0" rIns="0" bIns="0">
            <a:noAutofit/>
          </a:bodyPr>
          <a:lstStyle/>
          <a:p>
            <a:pPr marL="0" marR="0" indent="4572"/>
            <a:r>
              <a:rPr lang="ru" sz="2400" b="1">
                <a:solidFill>
                  <a:srgbClr val="FFFFFF"/>
                </a:solidFill>
                <a:latin typeface="Century Gothic"/>
              </a:rPr>
              <a:t>Федеральная рабочая программа воспитания</a:t>
            </a:r>
          </a:p>
        </p:txBody>
      </p:sp>
      <p:sp>
        <p:nvSpPr>
          <p:cNvPr id="6" name="Прямоугольник 5"/>
          <p:cNvSpPr/>
          <p:nvPr/>
        </p:nvSpPr>
        <p:spPr>
          <a:xfrm>
            <a:off x="521208" y="4014216"/>
            <a:ext cx="1776984" cy="237744"/>
          </a:xfrm>
          <a:prstGeom prst="rect">
            <a:avLst/>
          </a:prstGeom>
          <a:solidFill>
            <a:srgbClr val="003265"/>
          </a:solidFill>
        </p:spPr>
        <p:txBody>
          <a:bodyPr wrap="none" lIns="0" tIns="0" rIns="0" bIns="0">
            <a:noAutofit/>
          </a:bodyPr>
          <a:lstStyle/>
          <a:p>
            <a:pPr marL="0" marR="0" indent="0"/>
            <a:r>
              <a:rPr lang="ru" sz="1700">
                <a:solidFill>
                  <a:srgbClr val="FFFFFF"/>
                </a:solidFill>
                <a:latin typeface="Century Gothic"/>
              </a:rPr>
              <a:t>Целевой раздел</a:t>
            </a:r>
          </a:p>
        </p:txBody>
      </p:sp>
      <p:sp>
        <p:nvSpPr>
          <p:cNvPr id="7" name="Прямоугольник 6"/>
          <p:cNvSpPr/>
          <p:nvPr/>
        </p:nvSpPr>
        <p:spPr>
          <a:xfrm>
            <a:off x="3648456" y="3895344"/>
            <a:ext cx="1917192" cy="475488"/>
          </a:xfrm>
          <a:prstGeom prst="rect">
            <a:avLst/>
          </a:prstGeom>
          <a:solidFill>
            <a:srgbClr val="003265"/>
          </a:solidFill>
        </p:spPr>
        <p:txBody>
          <a:bodyPr lIns="0" tIns="0" rIns="0" bIns="0">
            <a:noAutofit/>
          </a:bodyPr>
          <a:lstStyle/>
          <a:p>
            <a:pPr marL="0" marR="0" indent="0" algn="ctr">
              <a:lnSpc>
                <a:spcPct val="90000"/>
              </a:lnSpc>
            </a:pPr>
            <a:r>
              <a:rPr lang="ru" sz="1700">
                <a:solidFill>
                  <a:srgbClr val="FFFFFF"/>
                </a:solidFill>
                <a:latin typeface="Century Gothic"/>
              </a:rPr>
              <a:t>Содержательный раздел</a:t>
            </a:r>
          </a:p>
        </p:txBody>
      </p:sp>
      <p:sp>
        <p:nvSpPr>
          <p:cNvPr id="8" name="Прямоугольник 7"/>
          <p:cNvSpPr/>
          <p:nvPr/>
        </p:nvSpPr>
        <p:spPr>
          <a:xfrm>
            <a:off x="6797040" y="3895344"/>
            <a:ext cx="2026920" cy="475488"/>
          </a:xfrm>
          <a:prstGeom prst="rect">
            <a:avLst/>
          </a:prstGeom>
          <a:solidFill>
            <a:srgbClr val="003265"/>
          </a:solidFill>
        </p:spPr>
        <p:txBody>
          <a:bodyPr lIns="0" tIns="0" rIns="0" bIns="0">
            <a:noAutofit/>
          </a:bodyPr>
          <a:lstStyle/>
          <a:p>
            <a:pPr marL="0" marR="0" indent="0" algn="ctr">
              <a:lnSpc>
                <a:spcPct val="91000"/>
              </a:lnSpc>
            </a:pPr>
            <a:r>
              <a:rPr lang="ru" sz="1700">
                <a:solidFill>
                  <a:srgbClr val="FFFFFF"/>
                </a:solidFill>
                <a:latin typeface="Century Gothic"/>
              </a:rPr>
              <a:t>Организационный раздел</a:t>
            </a:r>
          </a:p>
        </p:txBody>
      </p:sp>
      <p:sp>
        <p:nvSpPr>
          <p:cNvPr id="9" name="Прямоугольник 8"/>
          <p:cNvSpPr/>
          <p:nvPr/>
        </p:nvSpPr>
        <p:spPr>
          <a:xfrm>
            <a:off x="777240" y="4663440"/>
            <a:ext cx="1258824" cy="411480"/>
          </a:xfrm>
          <a:prstGeom prst="rect">
            <a:avLst/>
          </a:prstGeom>
          <a:noFill/>
        </p:spPr>
        <p:txBody>
          <a:bodyPr lIns="0" tIns="0" rIns="0" bIns="0">
            <a:noAutofit/>
          </a:bodyPr>
          <a:lstStyle/>
          <a:p>
            <a:pPr marL="0" marR="0" indent="0" algn="ctr"/>
            <a:r>
              <a:rPr lang="ru" sz="1400" b="1">
                <a:solidFill>
                  <a:srgbClr val="FF0000"/>
                </a:solidFill>
                <a:latin typeface="Century Gothic"/>
              </a:rPr>
              <a:t>Изменения НЕ допустимы</a:t>
            </a:r>
          </a:p>
        </p:txBody>
      </p:sp>
      <p:sp>
        <p:nvSpPr>
          <p:cNvPr id="10" name="Прямоугольник 9"/>
          <p:cNvSpPr/>
          <p:nvPr/>
        </p:nvSpPr>
        <p:spPr>
          <a:xfrm>
            <a:off x="3535680" y="4663440"/>
            <a:ext cx="2075688" cy="198120"/>
          </a:xfrm>
          <a:prstGeom prst="rect">
            <a:avLst/>
          </a:prstGeom>
          <a:noFill/>
        </p:spPr>
        <p:txBody>
          <a:bodyPr wrap="none" lIns="0" tIns="0" rIns="0" bIns="0">
            <a:noAutofit/>
          </a:bodyPr>
          <a:lstStyle/>
          <a:p>
            <a:pPr marL="0" marR="0" indent="0" algn="ctr"/>
            <a:r>
              <a:rPr lang="ru" sz="1400" b="1">
                <a:solidFill>
                  <a:srgbClr val="FF0000"/>
                </a:solidFill>
                <a:latin typeface="Century Gothic"/>
              </a:rPr>
              <a:t>Изменения допустимы</a:t>
            </a:r>
          </a:p>
        </p:txBody>
      </p:sp>
      <p:sp>
        <p:nvSpPr>
          <p:cNvPr id="11" name="Прямоугольник 10"/>
          <p:cNvSpPr/>
          <p:nvPr/>
        </p:nvSpPr>
        <p:spPr>
          <a:xfrm>
            <a:off x="6778752" y="4663440"/>
            <a:ext cx="2072640" cy="198120"/>
          </a:xfrm>
          <a:prstGeom prst="rect">
            <a:avLst/>
          </a:prstGeom>
          <a:noFill/>
        </p:spPr>
        <p:txBody>
          <a:bodyPr wrap="none" lIns="0" tIns="0" rIns="0" bIns="0">
            <a:noAutofit/>
          </a:bodyPr>
          <a:lstStyle/>
          <a:p>
            <a:pPr marL="0" marR="0" indent="0" algn="r"/>
            <a:r>
              <a:rPr lang="ru" sz="1400" b="1">
                <a:solidFill>
                  <a:srgbClr val="FF0000"/>
                </a:solidFill>
                <a:latin typeface="Century Gothic"/>
              </a:rPr>
              <a:t>Изменения допустимы</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77568" y="2325624"/>
            <a:ext cx="5407152" cy="429768"/>
          </a:xfrm>
          <a:prstGeom prst="rect">
            <a:avLst/>
          </a:prstGeom>
          <a:solidFill>
            <a:srgbClr val="003466"/>
          </a:solidFill>
        </p:spPr>
        <p:txBody>
          <a:bodyPr wrap="none" lIns="0" tIns="0" rIns="0" bIns="0">
            <a:noAutofit/>
          </a:bodyPr>
          <a:lstStyle/>
          <a:p>
            <a:pPr marL="0" marR="0" indent="0" algn="ctr"/>
            <a:r>
              <a:rPr lang="ru" sz="3200" b="1">
                <a:solidFill>
                  <a:srgbClr val="FFFFFF"/>
                </a:solidFill>
                <a:latin typeface="Century Gothic"/>
              </a:rPr>
              <a:t>Организационный раздел</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85032" y="146304"/>
            <a:ext cx="1767840" cy="268224"/>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ФООП НОО</a:t>
            </a:r>
          </a:p>
        </p:txBody>
      </p:sp>
      <p:sp>
        <p:nvSpPr>
          <p:cNvPr id="3" name="Прямоугольник 2"/>
          <p:cNvSpPr/>
          <p:nvPr/>
        </p:nvSpPr>
        <p:spPr>
          <a:xfrm>
            <a:off x="3176016" y="737616"/>
            <a:ext cx="2727960" cy="448056"/>
          </a:xfrm>
          <a:prstGeom prst="rect">
            <a:avLst/>
          </a:prstGeom>
          <a:noFill/>
        </p:spPr>
        <p:txBody>
          <a:bodyPr lIns="0" tIns="0" rIns="0" bIns="0">
            <a:noAutofit/>
          </a:bodyPr>
          <a:lstStyle/>
          <a:p>
            <a:pPr marL="0" marR="0" indent="0" algn="ctr"/>
            <a:r>
              <a:rPr lang="ru" sz="1400" b="1">
                <a:solidFill>
                  <a:srgbClr val="003366"/>
                </a:solidFill>
                <a:latin typeface="Century Gothic"/>
              </a:rPr>
              <a:t>ФЕДЕРАЛЬНЫЙ УЧЕБНЫЙ ПЛАН (5 вариантов)</a:t>
            </a:r>
          </a:p>
        </p:txBody>
      </p:sp>
      <p:sp>
        <p:nvSpPr>
          <p:cNvPr id="4" name="Прямоугольник 3"/>
          <p:cNvSpPr/>
          <p:nvPr/>
        </p:nvSpPr>
        <p:spPr>
          <a:xfrm>
            <a:off x="1069848" y="1444752"/>
            <a:ext cx="7668768" cy="2499360"/>
          </a:xfrm>
          <a:prstGeom prst="rect">
            <a:avLst/>
          </a:prstGeom>
          <a:noFill/>
        </p:spPr>
        <p:txBody>
          <a:bodyPr lIns="0" tIns="0" rIns="0" bIns="0">
            <a:noAutofit/>
          </a:bodyPr>
          <a:lstStyle/>
          <a:p>
            <a:pPr marL="0" marR="0" indent="0" algn="just" defTabSz="313944">
              <a:tabLst>
                <a:tab pos="313944" algn="l"/>
              </a:tabLst>
            </a:pPr>
            <a:r>
              <a:rPr lang="ru" sz="1600" i="1">
                <a:latin typeface="Arial"/>
              </a:rPr>
              <a:t>►</a:t>
            </a:r>
            <a:r>
              <a:rPr lang="ru" sz="1600" i="1">
                <a:latin typeface="Century Gothic"/>
              </a:rPr>
              <a:t>	для образовательных организаций, в которых обучение ведется на русском языке (5-дневная и 6-дневная учебная неделя), варианты 1, 3;</a:t>
            </a:r>
          </a:p>
          <a:p>
            <a:pPr marL="0" marR="0" indent="0" algn="just" defTabSz="313944">
              <a:tabLst>
                <a:tab pos="313944" algn="l"/>
              </a:tabLst>
            </a:pPr>
            <a:r>
              <a:rPr lang="ru" sz="1600" i="1">
                <a:latin typeface="Arial"/>
              </a:rPr>
              <a:t>►</a:t>
            </a:r>
            <a:r>
              <a:rPr lang="ru" sz="1600" i="1">
                <a:latin typeface="Century Gothic"/>
              </a:rPr>
              <a:t>	для образовательных организаций, в которых обучение ведется на русском или родном языке, но наряду с ним изучается один из языков народов России (5-дневная учебная неделя), вариант 2;</a:t>
            </a:r>
          </a:p>
          <a:p>
            <a:pPr marL="0" marR="0" indent="0" algn="just" defTabSz="313944">
              <a:tabLst>
                <a:tab pos="313944" algn="l"/>
              </a:tabLst>
            </a:pPr>
            <a:r>
              <a:rPr lang="ru" sz="1600" i="1">
                <a:latin typeface="Arial"/>
              </a:rPr>
              <a:t>►</a:t>
            </a:r>
            <a:r>
              <a:rPr lang="ru" sz="1600" i="1">
                <a:latin typeface="Century Gothic"/>
              </a:rPr>
              <a:t>	для образовательных организаций, в которых образование ведется на русском языке, но наряду с ним изучается один из языков народов Российской Федерации (6-дневная учебная неделя), вариант 4;</a:t>
            </a:r>
          </a:p>
          <a:p>
            <a:pPr marL="0" marR="0" indent="0" algn="just" defTabSz="313944">
              <a:tabLst>
                <a:tab pos="313944" algn="l"/>
              </a:tabLst>
            </a:pPr>
            <a:r>
              <a:rPr lang="ru" sz="1600" i="1">
                <a:latin typeface="Arial"/>
              </a:rPr>
              <a:t>►</a:t>
            </a:r>
            <a:r>
              <a:rPr lang="ru" sz="1600" i="1">
                <a:latin typeface="Century Gothic"/>
              </a:rPr>
              <a:t>	для образовательных организаций, в которых обучение ведется на родном (нерусском) языке (6-дневная учебная неделя), вариант 5</a:t>
            </a:r>
          </a:p>
        </p:txBody>
      </p:sp>
      <p:sp>
        <p:nvSpPr>
          <p:cNvPr id="5" name="Прямоугольник 4"/>
          <p:cNvSpPr/>
          <p:nvPr/>
        </p:nvSpPr>
        <p:spPr>
          <a:xfrm>
            <a:off x="307848" y="4300728"/>
            <a:ext cx="8436864" cy="612648"/>
          </a:xfrm>
          <a:prstGeom prst="rect">
            <a:avLst/>
          </a:prstGeom>
          <a:noFill/>
        </p:spPr>
        <p:txBody>
          <a:bodyPr lIns="0" tIns="0" rIns="0" bIns="0">
            <a:noAutofit/>
          </a:bodyPr>
          <a:lstStyle/>
          <a:p>
            <a:pPr marL="0" marR="0" indent="0" algn="just"/>
            <a:r>
              <a:rPr lang="ru" sz="1000" b="1" i="1">
                <a:solidFill>
                  <a:srgbClr val="FF0000"/>
                </a:solidFill>
                <a:latin typeface="Century Gothic"/>
              </a:rPr>
              <a:t>При реализации 1-2, 4-5 вариантов федерального учебного плана количество часов на физическую культуру составляет 2, третий час рекомендуется реализовывать образовательной организацией за счет часов внеурочной деятельности и (или) за счет посещения обучающимися спортивных секций школьных спортивных клубов, включая использование учебных модулей по видам спорта</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569464"/>
            <a:ext cx="1584960" cy="1584960"/>
          </a:xfrm>
          <a:prstGeom prst="rect">
            <a:avLst/>
          </a:prstGeom>
        </p:spPr>
      </p:pic>
      <p:pic>
        <p:nvPicPr>
          <p:cNvPr id="3" name="Рисунок 2"/>
          <p:cNvPicPr>
            <a:picLocks noChangeAspect="1"/>
          </p:cNvPicPr>
          <p:nvPr/>
        </p:nvPicPr>
        <p:blipFill>
          <a:blip r:embed="rId3"/>
          <a:stretch>
            <a:fillRect/>
          </a:stretch>
        </p:blipFill>
        <p:spPr>
          <a:xfrm>
            <a:off x="2197608" y="3075432"/>
            <a:ext cx="633984" cy="633984"/>
          </a:xfrm>
          <a:prstGeom prst="rect">
            <a:avLst/>
          </a:prstGeom>
        </p:spPr>
      </p:pic>
      <p:sp>
        <p:nvSpPr>
          <p:cNvPr id="4" name="Прямоугольник 3"/>
          <p:cNvSpPr/>
          <p:nvPr/>
        </p:nvSpPr>
        <p:spPr>
          <a:xfrm>
            <a:off x="1191768" y="97536"/>
            <a:ext cx="6763512" cy="323088"/>
          </a:xfrm>
          <a:prstGeom prst="rect">
            <a:avLst/>
          </a:prstGeom>
          <a:solidFill>
            <a:srgbClr val="FE0000"/>
          </a:solidFill>
        </p:spPr>
        <p:txBody>
          <a:bodyPr wrap="none" lIns="0" tIns="0" rIns="0" bIns="0">
            <a:noAutofit/>
          </a:bodyPr>
          <a:lstStyle/>
          <a:p>
            <a:pPr marL="0" marR="0" indent="0"/>
            <a:r>
              <a:rPr lang="ru" sz="2400" b="1">
                <a:solidFill>
                  <a:srgbClr val="FFFFFF"/>
                </a:solidFill>
                <a:latin typeface="Century Gothic"/>
              </a:rPr>
              <a:t>Изменения в системе общего образования</a:t>
            </a:r>
          </a:p>
        </p:txBody>
      </p:sp>
      <p:sp>
        <p:nvSpPr>
          <p:cNvPr id="5" name="Прямоугольник 4"/>
          <p:cNvSpPr/>
          <p:nvPr/>
        </p:nvSpPr>
        <p:spPr>
          <a:xfrm>
            <a:off x="707136" y="975360"/>
            <a:ext cx="7729728" cy="1014984"/>
          </a:xfrm>
          <a:prstGeom prst="rect">
            <a:avLst/>
          </a:prstGeom>
          <a:solidFill>
            <a:srgbClr val="003466"/>
          </a:solidFill>
        </p:spPr>
        <p:txBody>
          <a:bodyPr lIns="0" tIns="0" rIns="0" bIns="0">
            <a:noAutofit/>
          </a:bodyPr>
          <a:lstStyle/>
          <a:p>
            <a:pPr marL="0" marR="0" indent="0" algn="ctr"/>
            <a:r>
              <a:rPr lang="ru" sz="2400" b="1">
                <a:solidFill>
                  <a:srgbClr val="FFFFFF"/>
                </a:solidFill>
                <a:latin typeface="Century Gothic"/>
              </a:rPr>
              <a:t>В Порядок организации и осуществления образовательной деятельности внесено понятие «домашнее задание»</a:t>
            </a:r>
          </a:p>
        </p:txBody>
      </p:sp>
      <p:sp>
        <p:nvSpPr>
          <p:cNvPr id="6" name="Прямоугольник 5"/>
          <p:cNvSpPr/>
          <p:nvPr/>
        </p:nvSpPr>
        <p:spPr>
          <a:xfrm>
            <a:off x="3139440" y="2764536"/>
            <a:ext cx="5611368" cy="1243584"/>
          </a:xfrm>
          <a:prstGeom prst="rect">
            <a:avLst/>
          </a:prstGeom>
          <a:noFill/>
        </p:spPr>
        <p:txBody>
          <a:bodyPr lIns="0" tIns="0" rIns="0" bIns="0">
            <a:noAutofit/>
          </a:bodyPr>
          <a:lstStyle/>
          <a:p>
            <a:pPr marL="0" marR="0" indent="0" algn="just"/>
            <a:r>
              <a:rPr lang="ru" sz="1200" i="1">
                <a:solidFill>
                  <a:srgbClr val="002060"/>
                </a:solidFill>
                <a:latin typeface="Arial"/>
              </a:rPr>
              <a:t>Приказ Министерства просвещения Российской Федерации от 07.10.2022 № 888 «О внесении изменений в Порядок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образования, утвержденный приказом Министерства просвещения Российской Федерации от 22 марта 2021 г. №115»</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60648" y="146304"/>
            <a:ext cx="1816608" cy="268224"/>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ФООП ООО</a:t>
            </a:r>
          </a:p>
        </p:txBody>
      </p:sp>
      <p:sp>
        <p:nvSpPr>
          <p:cNvPr id="3" name="Прямоугольник 2"/>
          <p:cNvSpPr/>
          <p:nvPr/>
        </p:nvSpPr>
        <p:spPr>
          <a:xfrm>
            <a:off x="3084576" y="737616"/>
            <a:ext cx="2727960" cy="448056"/>
          </a:xfrm>
          <a:prstGeom prst="rect">
            <a:avLst/>
          </a:prstGeom>
          <a:noFill/>
        </p:spPr>
        <p:txBody>
          <a:bodyPr lIns="0" tIns="0" rIns="0" bIns="0">
            <a:noAutofit/>
          </a:bodyPr>
          <a:lstStyle/>
          <a:p>
            <a:pPr marL="0" marR="0" indent="0" algn="ctr"/>
            <a:r>
              <a:rPr lang="ru" sz="1400" b="1">
                <a:solidFill>
                  <a:srgbClr val="003366"/>
                </a:solidFill>
                <a:latin typeface="Century Gothic"/>
              </a:rPr>
              <a:t>ФЕДЕРАЛЬНЫЙ УЧЕБНЫЙ ПЛАН (6 вариантов)</a:t>
            </a:r>
          </a:p>
        </p:txBody>
      </p:sp>
      <p:sp>
        <p:nvSpPr>
          <p:cNvPr id="4" name="Прямоугольник 3"/>
          <p:cNvSpPr/>
          <p:nvPr/>
        </p:nvSpPr>
        <p:spPr>
          <a:xfrm>
            <a:off x="1066800" y="1441704"/>
            <a:ext cx="7744968" cy="2554224"/>
          </a:xfrm>
          <a:prstGeom prst="rect">
            <a:avLst/>
          </a:prstGeom>
          <a:noFill/>
        </p:spPr>
        <p:txBody>
          <a:bodyPr lIns="0" tIns="0" rIns="0" bIns="0">
            <a:noAutofit/>
          </a:bodyPr>
          <a:lstStyle/>
          <a:p>
            <a:pPr marL="0" marR="0" indent="0" algn="just" defTabSz="313944">
              <a:tabLst>
                <a:tab pos="313944" algn="l"/>
              </a:tabLst>
            </a:pPr>
            <a:r>
              <a:rPr lang="ru" sz="1500" i="1">
                <a:latin typeface="Arial"/>
              </a:rPr>
              <a:t>►</a:t>
            </a:r>
            <a:r>
              <a:rPr lang="ru" sz="1500" i="1">
                <a:latin typeface="Century Gothic"/>
              </a:rPr>
              <a:t>	варианты 1, 3, 4 - для общеобразовательных организаций, в которых обучение ведется на русском языке для 5-дневной и 6-дневной учебной недели (1-й и 3-й варианты), а также с учетом изучения второго иностранного языка (4-й вариант);</a:t>
            </a:r>
          </a:p>
          <a:p>
            <a:pPr marL="0" marR="0" indent="0" algn="just" defTabSz="313944">
              <a:tabLst>
                <a:tab pos="313944" algn="l"/>
              </a:tabLst>
            </a:pPr>
            <a:r>
              <a:rPr lang="ru" sz="1500" i="1">
                <a:latin typeface="Arial"/>
              </a:rPr>
              <a:t>►</a:t>
            </a:r>
            <a:r>
              <a:rPr lang="ru" sz="1500" i="1">
                <a:latin typeface="Century Gothic"/>
              </a:rPr>
              <a:t>	варианты 2, 5 - для общеобразовательных организаций, в которых обучение ведется на русском языке, но наряду с ним изучается один из государственных языков республик Российской Федерации и (или) один из языков народов Российской Федерации, для 5-дневной и 6-дневной учебной недели;</a:t>
            </a:r>
          </a:p>
          <a:p>
            <a:pPr marL="0" marR="0" indent="0" algn="just" defTabSz="313944">
              <a:tabLst>
                <a:tab pos="313944" algn="l"/>
              </a:tabLst>
            </a:pPr>
            <a:r>
              <a:rPr lang="ru" sz="1500" i="1">
                <a:latin typeface="Arial"/>
              </a:rPr>
              <a:t>►</a:t>
            </a:r>
            <a:r>
              <a:rPr lang="ru" sz="1500" i="1">
                <a:latin typeface="Century Gothic"/>
              </a:rPr>
              <a:t>	вариант 6 - для общеобразовательных организаций, в которых обучение ведется на родном (нерусском) языке из числа языков народов Российской Федерации</a:t>
            </a:r>
          </a:p>
        </p:txBody>
      </p:sp>
      <p:sp>
        <p:nvSpPr>
          <p:cNvPr id="5" name="Прямоугольник 4"/>
          <p:cNvSpPr/>
          <p:nvPr/>
        </p:nvSpPr>
        <p:spPr>
          <a:xfrm>
            <a:off x="320040" y="4142232"/>
            <a:ext cx="8503920" cy="917448"/>
          </a:xfrm>
          <a:prstGeom prst="rect">
            <a:avLst/>
          </a:prstGeom>
          <a:noFill/>
        </p:spPr>
        <p:txBody>
          <a:bodyPr lIns="0" tIns="0" rIns="0" bIns="0">
            <a:noAutofit/>
          </a:bodyPr>
          <a:lstStyle/>
          <a:p>
            <a:pPr marL="0" marR="0" indent="0" algn="just"/>
            <a:r>
              <a:rPr lang="ru" sz="1000" b="1" i="1">
                <a:solidFill>
                  <a:srgbClr val="FF0000"/>
                </a:solidFill>
                <a:latin typeface="Century Gothic"/>
              </a:rPr>
              <a:t>При реализации 1-2, 4-5 вариантов федерального учебного плана количество часов на физическую культуру составляет 2, третий час рекомендуется реализовывать образовательной организацией за счет часов внеурочной деятельности и (или) за счет посещения обучающимися спортивных секций школьных спортивных клубов, включая использование учебных модулей по видам спорта</a:t>
            </a:r>
          </a:p>
          <a:p>
            <a:pPr marL="0" marR="0" indent="0" algn="just"/>
            <a:r>
              <a:rPr lang="ru" sz="1000" b="1" i="1">
                <a:solidFill>
                  <a:srgbClr val="FF0000"/>
                </a:solidFill>
                <a:latin typeface="Century Gothic"/>
              </a:rPr>
              <a:t>При реализации модуля «Введение в Новейшую историю России» в курсе «История России» количество часов на изучение учебного предмета «История» История России в 9 классе должно быть увеличено на 14 учебных часов</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69792" y="146304"/>
            <a:ext cx="1798320" cy="268224"/>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ФООП СОО</a:t>
            </a:r>
          </a:p>
        </p:txBody>
      </p:sp>
      <p:sp>
        <p:nvSpPr>
          <p:cNvPr id="3" name="Прямоугольник 2"/>
          <p:cNvSpPr/>
          <p:nvPr/>
        </p:nvSpPr>
        <p:spPr>
          <a:xfrm>
            <a:off x="3084576" y="737616"/>
            <a:ext cx="2727960" cy="448056"/>
          </a:xfrm>
          <a:prstGeom prst="rect">
            <a:avLst/>
          </a:prstGeom>
          <a:noFill/>
        </p:spPr>
        <p:txBody>
          <a:bodyPr lIns="0" tIns="0" rIns="0" bIns="0">
            <a:noAutofit/>
          </a:bodyPr>
          <a:lstStyle/>
          <a:p>
            <a:pPr marL="0" marR="0" indent="0" algn="ctr"/>
            <a:r>
              <a:rPr lang="ru" sz="1400" b="1">
                <a:solidFill>
                  <a:srgbClr val="003366"/>
                </a:solidFill>
                <a:latin typeface="Century Gothic"/>
              </a:rPr>
              <a:t>ФЕДЕРАЛЬНЫЙ УЧЕБНЫЙ ПЛАН (19 вариантов)</a:t>
            </a:r>
          </a:p>
        </p:txBody>
      </p:sp>
      <p:sp>
        <p:nvSpPr>
          <p:cNvPr id="4" name="Прямоугольник 3"/>
          <p:cNvSpPr/>
          <p:nvPr/>
        </p:nvSpPr>
        <p:spPr>
          <a:xfrm>
            <a:off x="719328" y="1438656"/>
            <a:ext cx="8098536" cy="3617976"/>
          </a:xfrm>
          <a:prstGeom prst="rect">
            <a:avLst/>
          </a:prstGeom>
          <a:noFill/>
        </p:spPr>
        <p:txBody>
          <a:bodyPr lIns="0" tIns="0" rIns="0" bIns="0">
            <a:noAutofit/>
          </a:bodyPr>
          <a:lstStyle/>
          <a:p>
            <a:pPr marL="0" marR="0" indent="7112" algn="just" defTabSz="658368">
              <a:tabLst>
                <a:tab pos="658368" algn="l"/>
              </a:tabLst>
            </a:pPr>
            <a:r>
              <a:rPr lang="ru" sz="1400" i="1">
                <a:latin typeface="Arial"/>
              </a:rPr>
              <a:t>►</a:t>
            </a:r>
            <a:r>
              <a:rPr lang="ru" sz="1400" i="1">
                <a:latin typeface="Century Gothic"/>
              </a:rPr>
              <a:t>	социально-экономический профиль (математика (У) и обществознание (У))</a:t>
            </a:r>
          </a:p>
          <a:p>
            <a:pPr marL="0" marR="0" indent="7112" algn="just" defTabSz="793496">
              <a:tabLst>
                <a:tab pos="793496" algn="l"/>
                <a:tab pos="3591560" algn="l"/>
                <a:tab pos="658368" algn="l"/>
              </a:tabLst>
            </a:pPr>
            <a:r>
              <a:rPr lang="ru" sz="1400" i="1">
                <a:latin typeface="Arial"/>
              </a:rPr>
              <a:t>►</a:t>
            </a:r>
            <a:r>
              <a:rPr lang="ru" sz="1400" i="1">
                <a:latin typeface="Century Gothic"/>
              </a:rPr>
              <a:t>	социально-экономический	профиль (математика (У), география (У),</a:t>
            </a:r>
          </a:p>
          <a:p>
            <a:pPr marL="0" marR="0" indent="7112" algn="just"/>
            <a:r>
              <a:rPr lang="ru" sz="1400" i="1">
                <a:latin typeface="Century Gothic"/>
              </a:rPr>
              <a:t>обществознание (У))</a:t>
            </a:r>
          </a:p>
          <a:p>
            <a:pPr marL="0" marR="0" indent="7112" algn="just" defTabSz="658368">
              <a:tabLst>
                <a:tab pos="658368" algn="l"/>
              </a:tabLst>
            </a:pPr>
            <a:r>
              <a:rPr lang="ru" sz="1400" i="1">
                <a:latin typeface="Arial"/>
              </a:rPr>
              <a:t>►</a:t>
            </a:r>
            <a:r>
              <a:rPr lang="ru" sz="1400" i="1">
                <a:latin typeface="Century Gothic"/>
              </a:rPr>
              <a:t>	социально-экономический профиль (география (У) и обществознание (У))</a:t>
            </a:r>
          </a:p>
          <a:p>
            <a:pPr marL="0" marR="0" indent="7112" algn="just" defTabSz="658368">
              <a:tabLst>
                <a:tab pos="658368" algn="l"/>
              </a:tabLst>
            </a:pPr>
            <a:r>
              <a:rPr lang="ru" sz="1400" i="1">
                <a:latin typeface="Arial"/>
              </a:rPr>
              <a:t>►</a:t>
            </a:r>
            <a:r>
              <a:rPr lang="ru" sz="1400" i="1">
                <a:latin typeface="Century Gothic"/>
              </a:rPr>
              <a:t>	универсальный профиль (2 учебных предмета (У) определяет ОО)</a:t>
            </a:r>
          </a:p>
          <a:p>
            <a:pPr marL="0" marR="0" indent="12700" algn="just" defTabSz="264160">
              <a:tabLst>
                <a:tab pos="264160" algn="l"/>
              </a:tabLst>
            </a:pPr>
            <a:r>
              <a:rPr lang="ru" sz="1400" i="1">
                <a:latin typeface="Arial"/>
              </a:rPr>
              <a:t>►</a:t>
            </a:r>
            <a:r>
              <a:rPr lang="ru" sz="1400" i="1">
                <a:latin typeface="Century Gothic"/>
              </a:rPr>
              <a:t>	технологический профиль с изучением родного языка/родной литературы (математика (У) и физика (У))</a:t>
            </a:r>
          </a:p>
          <a:p>
            <a:pPr marL="0" marR="0" indent="12700" algn="just" defTabSz="285496">
              <a:tabLst>
                <a:tab pos="285496" algn="l"/>
              </a:tabLst>
            </a:pPr>
            <a:r>
              <a:rPr lang="ru" sz="1400" i="1">
                <a:latin typeface="Arial"/>
              </a:rPr>
              <a:t>►</a:t>
            </a:r>
            <a:r>
              <a:rPr lang="ru" sz="1400" i="1">
                <a:latin typeface="Century Gothic"/>
              </a:rPr>
              <a:t>	технологический профиль с изучением родного языка/родной литературы(математика (У) и информатика (У))</a:t>
            </a:r>
          </a:p>
          <a:p>
            <a:pPr marL="0" marR="0" indent="12700" algn="just" defTabSz="261112">
              <a:tabLst>
                <a:tab pos="261112" algn="l"/>
              </a:tabLst>
            </a:pPr>
            <a:r>
              <a:rPr lang="ru" sz="1400" i="1">
                <a:latin typeface="Arial"/>
              </a:rPr>
              <a:t>►</a:t>
            </a:r>
            <a:r>
              <a:rPr lang="ru" sz="1400" i="1">
                <a:latin typeface="Century Gothic"/>
              </a:rPr>
              <a:t>	естественно-научный профиль с изучением родного языка/родной литературы (химия (У) и биология (У))</a:t>
            </a:r>
          </a:p>
          <a:p>
            <a:pPr marL="0" marR="0" indent="12700" algn="just" defTabSz="264160">
              <a:tabLst>
                <a:tab pos="264160" algn="l"/>
              </a:tabLst>
            </a:pPr>
            <a:r>
              <a:rPr lang="ru" sz="1400" i="1">
                <a:latin typeface="Arial"/>
              </a:rPr>
              <a:t>►</a:t>
            </a:r>
            <a:r>
              <a:rPr lang="ru" sz="1400" i="1">
                <a:latin typeface="Century Gothic"/>
              </a:rPr>
              <a:t>	социально-экономический профиль с изучением родного языка/родной литературы (математика (У) и обществознание (У))</a:t>
            </a:r>
          </a:p>
          <a:p>
            <a:pPr marL="0" marR="0" indent="12700" algn="just" defTabSz="264160">
              <a:tabLst>
                <a:tab pos="264160" algn="l"/>
              </a:tabLst>
            </a:pPr>
            <a:r>
              <a:rPr lang="ru" sz="1400" i="1">
                <a:latin typeface="Arial"/>
              </a:rPr>
              <a:t>►</a:t>
            </a:r>
            <a:r>
              <a:rPr lang="ru" sz="1400" i="1">
                <a:latin typeface="Century Gothic"/>
              </a:rPr>
              <a:t>	гуманитарный профиль с изучением родного языка/родной литературы (обществознание (У) и литература (У))</a:t>
            </a:r>
          </a:p>
          <a:p>
            <a:pPr marL="0" marR="0" indent="12700" algn="just" defTabSz="276352">
              <a:tabLst>
                <a:tab pos="276352" algn="l"/>
              </a:tabLst>
            </a:pPr>
            <a:r>
              <a:rPr lang="ru" sz="1400" i="1">
                <a:latin typeface="Arial"/>
              </a:rPr>
              <a:t>►</a:t>
            </a:r>
            <a:r>
              <a:rPr lang="ru" sz="1400" i="1">
                <a:latin typeface="Century Gothic"/>
              </a:rPr>
              <a:t>	универсальный профиль с изучением родного языка/родной литературы (2 учебных предмета (У) определяет ОО)</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69792" y="146304"/>
            <a:ext cx="1798320" cy="268224"/>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ФООП СОО</a:t>
            </a:r>
          </a:p>
        </p:txBody>
      </p:sp>
      <p:sp>
        <p:nvSpPr>
          <p:cNvPr id="3" name="Прямоугольник 2"/>
          <p:cNvSpPr/>
          <p:nvPr/>
        </p:nvSpPr>
        <p:spPr>
          <a:xfrm>
            <a:off x="3084576" y="737616"/>
            <a:ext cx="2727960" cy="448056"/>
          </a:xfrm>
          <a:prstGeom prst="rect">
            <a:avLst/>
          </a:prstGeom>
          <a:noFill/>
        </p:spPr>
        <p:txBody>
          <a:bodyPr lIns="0" tIns="0" rIns="0" bIns="0">
            <a:noAutofit/>
          </a:bodyPr>
          <a:lstStyle/>
          <a:p>
            <a:pPr marL="0" marR="0" indent="0" algn="ctr"/>
            <a:r>
              <a:rPr lang="ru" sz="1400" b="1">
                <a:solidFill>
                  <a:srgbClr val="003366"/>
                </a:solidFill>
                <a:latin typeface="Century Gothic"/>
              </a:rPr>
              <a:t>ФЕДЕРАЛЬНЫЙ УЧЕБНЫЙ ПЛАН (19 вариантов)</a:t>
            </a:r>
          </a:p>
        </p:txBody>
      </p:sp>
      <p:sp>
        <p:nvSpPr>
          <p:cNvPr id="4" name="Прямоугольник 3"/>
          <p:cNvSpPr/>
          <p:nvPr/>
        </p:nvSpPr>
        <p:spPr>
          <a:xfrm>
            <a:off x="752856" y="1441704"/>
            <a:ext cx="6522720" cy="1908048"/>
          </a:xfrm>
          <a:prstGeom prst="rect">
            <a:avLst/>
          </a:prstGeom>
          <a:noFill/>
        </p:spPr>
        <p:txBody>
          <a:bodyPr lIns="0" tIns="0" rIns="0" bIns="0">
            <a:noAutofit/>
          </a:bodyPr>
          <a:lstStyle/>
          <a:p>
            <a:pPr marL="0" marR="0" indent="0" algn="just" defTabSz="671068">
              <a:tabLst>
                <a:tab pos="671068" algn="l"/>
              </a:tabLst>
            </a:pPr>
            <a:r>
              <a:rPr lang="ru" sz="1400" i="1">
                <a:latin typeface="Arial"/>
              </a:rPr>
              <a:t>►</a:t>
            </a:r>
            <a:r>
              <a:rPr lang="ru" sz="1400" i="1">
                <a:latin typeface="Century Gothic"/>
              </a:rPr>
              <a:t>	технологический профиль (математика (У) и физика (У))</a:t>
            </a:r>
          </a:p>
          <a:p>
            <a:pPr marL="0" marR="0" indent="0" algn="just" defTabSz="671068">
              <a:lnSpc>
                <a:spcPct val="97000"/>
              </a:lnSpc>
              <a:tabLst>
                <a:tab pos="671068" algn="l"/>
              </a:tabLst>
            </a:pPr>
            <a:r>
              <a:rPr lang="ru" sz="1400" i="1">
                <a:latin typeface="Arial"/>
              </a:rPr>
              <a:t>►</a:t>
            </a:r>
            <a:r>
              <a:rPr lang="ru" sz="1400" i="1">
                <a:latin typeface="Century Gothic"/>
              </a:rPr>
              <a:t>	технологический профиль (математика (У) и информатика (У))</a:t>
            </a:r>
          </a:p>
          <a:p>
            <a:pPr marL="0" marR="0" indent="0" algn="just" defTabSz="671068">
              <a:lnSpc>
                <a:spcPct val="97000"/>
              </a:lnSpc>
              <a:tabLst>
                <a:tab pos="671068" algn="l"/>
              </a:tabLst>
            </a:pPr>
            <a:r>
              <a:rPr lang="ru" sz="1400" i="1">
                <a:latin typeface="Arial"/>
              </a:rPr>
              <a:t>►</a:t>
            </a:r>
            <a:r>
              <a:rPr lang="ru" sz="1400" i="1">
                <a:latin typeface="Century Gothic"/>
              </a:rPr>
              <a:t>	естественно-научный профиль (химия (У) и биология (У))</a:t>
            </a:r>
          </a:p>
          <a:p>
            <a:pPr marL="0" marR="0" indent="0" algn="just" defTabSz="671068">
              <a:lnSpc>
                <a:spcPct val="97000"/>
              </a:lnSpc>
              <a:tabLst>
                <a:tab pos="671068" algn="l"/>
              </a:tabLst>
            </a:pPr>
            <a:r>
              <a:rPr lang="ru" sz="1400" i="1">
                <a:latin typeface="Arial"/>
              </a:rPr>
              <a:t>►</a:t>
            </a:r>
            <a:r>
              <a:rPr lang="ru" sz="1400" i="1">
                <a:latin typeface="Century Gothic"/>
              </a:rPr>
              <a:t>	гуманитарный профиль (обществознание (У) и литература (У))</a:t>
            </a:r>
          </a:p>
          <a:p>
            <a:pPr marL="0" marR="0" indent="0" algn="just" defTabSz="671068">
              <a:lnSpc>
                <a:spcPct val="97000"/>
              </a:lnSpc>
              <a:tabLst>
                <a:tab pos="671068" algn="l"/>
              </a:tabLst>
            </a:pPr>
            <a:r>
              <a:rPr lang="ru" sz="1400" i="1">
                <a:latin typeface="Arial"/>
              </a:rPr>
              <a:t>►</a:t>
            </a:r>
            <a:r>
              <a:rPr lang="ru" sz="1400" i="1">
                <a:latin typeface="Century Gothic"/>
              </a:rPr>
              <a:t>	гуманитарный профиль (иностранный язык (У) и литература (У))</a:t>
            </a:r>
          </a:p>
          <a:p>
            <a:pPr marL="0" marR="0" indent="0" algn="just" defTabSz="671068">
              <a:lnSpc>
                <a:spcPct val="97000"/>
              </a:lnSpc>
              <a:tabLst>
                <a:tab pos="671068" algn="l"/>
              </a:tabLst>
            </a:pPr>
            <a:r>
              <a:rPr lang="ru" sz="1400" i="1">
                <a:latin typeface="Arial"/>
              </a:rPr>
              <a:t>►</a:t>
            </a:r>
            <a:r>
              <a:rPr lang="ru" sz="1400" i="1">
                <a:latin typeface="Century Gothic"/>
              </a:rPr>
              <a:t>	гуманитарный профиль (история (У) и литература (У))</a:t>
            </a:r>
          </a:p>
          <a:p>
            <a:pPr marL="0" marR="0" indent="0" algn="just" defTabSz="671068">
              <a:lnSpc>
                <a:spcPct val="97000"/>
              </a:lnSpc>
              <a:tabLst>
                <a:tab pos="671068" algn="l"/>
              </a:tabLst>
            </a:pPr>
            <a:r>
              <a:rPr lang="ru" sz="1400" i="1">
                <a:latin typeface="Arial"/>
              </a:rPr>
              <a:t>►</a:t>
            </a:r>
            <a:r>
              <a:rPr lang="ru" sz="1400" i="1">
                <a:latin typeface="Century Gothic"/>
              </a:rPr>
              <a:t>	гуманитарный профиль (обществознание (У) и история (У))</a:t>
            </a:r>
          </a:p>
          <a:p>
            <a:pPr marL="0" marR="0" indent="0" algn="just" defTabSz="671068">
              <a:lnSpc>
                <a:spcPct val="97000"/>
              </a:lnSpc>
              <a:tabLst>
                <a:tab pos="671068" algn="l"/>
              </a:tabLst>
            </a:pPr>
            <a:r>
              <a:rPr lang="ru" sz="1400" i="1">
                <a:latin typeface="Arial"/>
              </a:rPr>
              <a:t>►</a:t>
            </a:r>
            <a:r>
              <a:rPr lang="ru" sz="1400" i="1">
                <a:latin typeface="Century Gothic"/>
              </a:rPr>
              <a:t>	гуманитарный профиль (иностранный язык (У) и история (У))</a:t>
            </a:r>
          </a:p>
          <a:p>
            <a:pPr marL="0" marR="0" indent="0" algn="just" defTabSz="671068">
              <a:lnSpc>
                <a:spcPct val="97000"/>
              </a:lnSpc>
              <a:tabLst>
                <a:tab pos="671068" algn="l"/>
              </a:tabLst>
            </a:pPr>
            <a:r>
              <a:rPr lang="ru" sz="1400" i="1">
                <a:latin typeface="Arial"/>
              </a:rPr>
              <a:t>►</a:t>
            </a:r>
            <a:r>
              <a:rPr lang="ru" sz="1400" i="1">
                <a:latin typeface="Century Gothic"/>
              </a:rPr>
              <a:t>	гуманитарный профиль (обществознание (У) и иностранный язык (У))</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E0000"/>
        </a:solidFill>
        <a:effectLst/>
      </p:bgPr>
    </p:bg>
    <p:spTree>
      <p:nvGrpSpPr>
        <p:cNvPr id="1" name=""/>
        <p:cNvGrpSpPr/>
        <p:nvPr/>
      </p:nvGrpSpPr>
      <p:grpSpPr>
        <a:xfrm>
          <a:off x="0" y="0"/>
          <a:ext cx="0" cy="0"/>
          <a:chOff x="0" y="0"/>
          <a:chExt cx="0" cy="0"/>
        </a:xfrm>
      </p:grpSpPr>
      <p:sp>
        <p:nvSpPr>
          <p:cNvPr id="2" name="Прямоугольник 1"/>
          <p:cNvSpPr/>
          <p:nvPr/>
        </p:nvSpPr>
        <p:spPr>
          <a:xfrm>
            <a:off x="493776" y="137160"/>
            <a:ext cx="8141208" cy="643128"/>
          </a:xfrm>
          <a:prstGeom prst="rect">
            <a:avLst/>
          </a:prstGeom>
          <a:solidFill>
            <a:srgbClr val="FE0000"/>
          </a:solidFill>
        </p:spPr>
        <p:txBody>
          <a:bodyPr lIns="0" tIns="0" rIns="0" bIns="0">
            <a:noAutofit/>
          </a:bodyPr>
          <a:lstStyle/>
          <a:p>
            <a:pPr marL="0" marR="0" indent="0" algn="ctr">
              <a:lnSpc>
                <a:spcPct val="96000"/>
              </a:lnSpc>
            </a:pPr>
            <a:r>
              <a:rPr lang="ru" sz="2400" b="1">
                <a:solidFill>
                  <a:srgbClr val="FFFFFF"/>
                </a:solidFill>
                <a:latin typeface="Century Gothic"/>
              </a:rPr>
              <a:t>Фрагмент плана внеурочной деятельности для ООП</a:t>
            </a:r>
          </a:p>
          <a:p>
            <a:pPr marL="0" marR="0" indent="0" algn="ctr">
              <a:lnSpc>
                <a:spcPct val="96000"/>
              </a:lnSpc>
            </a:pPr>
            <a:r>
              <a:rPr lang="ru" sz="2400" b="1">
                <a:solidFill>
                  <a:srgbClr val="FFFFFF"/>
                </a:solidFill>
                <a:latin typeface="Century Gothic"/>
              </a:rPr>
              <a:t>СОО в соответствии с ФООП СОО</a:t>
            </a:r>
          </a:p>
        </p:txBody>
      </p:sp>
      <p:sp>
        <p:nvSpPr>
          <p:cNvPr id="3" name="Прямоугольник 2"/>
          <p:cNvSpPr/>
          <p:nvPr/>
        </p:nvSpPr>
        <p:spPr>
          <a:xfrm>
            <a:off x="76200" y="1347216"/>
            <a:ext cx="359664" cy="3294888"/>
          </a:xfrm>
          <a:prstGeom prst="rect">
            <a:avLst/>
          </a:prstGeom>
          <a:solidFill>
            <a:srgbClr val="003466"/>
          </a:solidFill>
        </p:spPr>
        <p:txBody>
          <a:bodyPr vert="vert270" lIns="0" tIns="0" rIns="0" bIns="0">
            <a:noAutofit/>
          </a:bodyPr>
          <a:lstStyle/>
          <a:p>
            <a:pPr marL="0" marR="0" indent="0" algn="ctr"/>
            <a:r>
              <a:rPr lang="ru" sz="1200" b="1">
                <a:solidFill>
                  <a:srgbClr val="FFFFFF"/>
                </a:solidFill>
                <a:latin typeface="Century Gothic"/>
              </a:rPr>
              <a:t>Пример плана организации деятельности ученических сообществ</a:t>
            </a:r>
          </a:p>
        </p:txBody>
      </p:sp>
      <p:graphicFrame>
        <p:nvGraphicFramePr>
          <p:cNvPr id="4" name="Таблица 3"/>
          <p:cNvGraphicFramePr>
            <a:graphicFrameLocks noGrp="1"/>
          </p:cNvGraphicFramePr>
          <p:nvPr/>
        </p:nvGraphicFramePr>
        <p:xfrm>
          <a:off x="661416" y="966216"/>
          <a:ext cx="8324088" cy="3889248"/>
        </p:xfrm>
        <a:graphic>
          <a:graphicData uri="http://schemas.openxmlformats.org/drawingml/2006/table">
            <a:tbl>
              <a:tblPr/>
              <a:tblGrid>
                <a:gridCol w="542544"/>
                <a:gridCol w="3608832"/>
                <a:gridCol w="1063752"/>
                <a:gridCol w="1255776"/>
                <a:gridCol w="1853184"/>
              </a:tblGrid>
              <a:tr h="405384">
                <a:tc>
                  <a:txBody>
                    <a:bodyPr/>
                    <a:lstStyle/>
                    <a:p>
                      <a:pPr marL="0" marR="0" indent="0" algn="ctr"/>
                      <a:r>
                        <a:rPr lang="ru" sz="1000" b="1">
                          <a:solidFill>
                            <a:srgbClr val="FFFFFF"/>
                          </a:solidFill>
                          <a:latin typeface="Century Gothic"/>
                        </a:rPr>
                        <a:t>№ п/п</a:t>
                      </a:r>
                    </a:p>
                  </a:txBody>
                  <a:tcPr marL="0" marR="0" marT="0" marB="0" anchor="ctr">
                    <a:solidFill>
                      <a:srgbClr val="78909C"/>
                    </a:solidFill>
                  </a:tcPr>
                </a:tc>
                <a:tc>
                  <a:txBody>
                    <a:bodyPr/>
                    <a:lstStyle/>
                    <a:p>
                      <a:pPr marL="0" marR="0" indent="0" algn="ctr"/>
                      <a:r>
                        <a:rPr lang="ru" sz="1000" b="1">
                          <a:solidFill>
                            <a:srgbClr val="FFFFFF"/>
                          </a:solidFill>
                          <a:latin typeface="Century Gothic"/>
                        </a:rPr>
                        <a:t>Объединение</a:t>
                      </a:r>
                    </a:p>
                  </a:txBody>
                  <a:tcPr marL="0" marR="0" marT="0" marB="0" anchor="ctr">
                    <a:solidFill>
                      <a:srgbClr val="78909C"/>
                    </a:solidFill>
                  </a:tcPr>
                </a:tc>
                <a:tc>
                  <a:txBody>
                    <a:bodyPr/>
                    <a:lstStyle/>
                    <a:p>
                      <a:pPr marL="0" marR="0" indent="0" algn="ctr"/>
                      <a:r>
                        <a:rPr lang="ru" sz="1000" b="1">
                          <a:solidFill>
                            <a:srgbClr val="FFFFFF"/>
                          </a:solidFill>
                          <a:latin typeface="Century Gothic"/>
                        </a:rPr>
                        <a:t>Класс</a:t>
                      </a:r>
                    </a:p>
                  </a:txBody>
                  <a:tcPr marL="0" marR="0" marT="0" marB="0" anchor="ctr">
                    <a:solidFill>
                      <a:srgbClr val="78909C"/>
                    </a:solidFill>
                  </a:tcPr>
                </a:tc>
                <a:tc>
                  <a:txBody>
                    <a:bodyPr/>
                    <a:lstStyle/>
                    <a:p>
                      <a:pPr marL="0" marR="0" indent="0" algn="ctr"/>
                      <a:r>
                        <a:rPr lang="ru" sz="1000" b="1">
                          <a:solidFill>
                            <a:srgbClr val="FFFFFF"/>
                          </a:solidFill>
                          <a:latin typeface="Century Gothic"/>
                        </a:rPr>
                        <a:t>Количество часов в неделю</a:t>
                      </a:r>
                    </a:p>
                  </a:txBody>
                  <a:tcPr marL="0" marR="0" marT="0" marB="0" anchor="ctr">
                    <a:solidFill>
                      <a:srgbClr val="78909C"/>
                    </a:solidFill>
                  </a:tcPr>
                </a:tc>
                <a:tc>
                  <a:txBody>
                    <a:bodyPr/>
                    <a:lstStyle/>
                    <a:p>
                      <a:pPr marL="0" marR="0" indent="469900"/>
                      <a:r>
                        <a:rPr lang="ru" sz="1000" b="1">
                          <a:solidFill>
                            <a:srgbClr val="FFFFFF"/>
                          </a:solidFill>
                          <a:latin typeface="Century Gothic"/>
                        </a:rPr>
                        <a:t>Руководитель</a:t>
                      </a:r>
                    </a:p>
                  </a:txBody>
                  <a:tcPr marL="0" marR="0" marT="0" marB="0" anchor="ctr">
                    <a:solidFill>
                      <a:srgbClr val="78909C"/>
                    </a:solidFill>
                  </a:tcPr>
                </a:tc>
              </a:tr>
              <a:tr h="234696">
                <a:tc gridSpan="5">
                  <a:txBody>
                    <a:bodyPr/>
                    <a:lstStyle/>
                    <a:p>
                      <a:pPr marL="0" marR="0" indent="88900"/>
                      <a:r>
                        <a:rPr lang="ru" sz="1000" b="1">
                          <a:solidFill>
                            <a:srgbClr val="FFFFFF"/>
                          </a:solidFill>
                          <a:latin typeface="Century Gothic"/>
                        </a:rPr>
                        <a:t>Инвариантный компонент</a:t>
                      </a:r>
                    </a:p>
                  </a:txBody>
                  <a:tcPr marL="0" marR="0" marT="0" marB="0" anchor="b">
                    <a:solidFill>
                      <a:srgbClr val="78909C"/>
                    </a:solidFill>
                  </a:tcPr>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r>
              <a:tr h="381000">
                <a:tc>
                  <a:txBody>
                    <a:bodyPr/>
                    <a:lstStyle/>
                    <a:p>
                      <a:pPr marL="0" marR="0" indent="88900">
                        <a:spcBef>
                          <a:spcPts val="350"/>
                        </a:spcBef>
                      </a:pPr>
                      <a:r>
                        <a:rPr lang="ru" sz="1000" b="1">
                          <a:solidFill>
                            <a:srgbClr val="FFFFFF"/>
                          </a:solidFill>
                          <a:latin typeface="Century Gothic"/>
                        </a:rPr>
                        <a:t>1</a:t>
                      </a:r>
                    </a:p>
                  </a:txBody>
                  <a:tcPr marL="0" marR="0" marT="0" marB="0">
                    <a:solidFill>
                      <a:srgbClr val="78909C"/>
                    </a:solidFill>
                  </a:tcPr>
                </a:tc>
                <a:tc>
                  <a:txBody>
                    <a:bodyPr/>
                    <a:lstStyle/>
                    <a:p>
                      <a:pPr marL="0" marR="0" indent="0"/>
                      <a:r>
                        <a:rPr lang="ru" sz="1000">
                          <a:latin typeface="Century Gothic"/>
                        </a:rPr>
                        <a:t>Школьное ученическое самоуправление «Республика»</a:t>
                      </a:r>
                    </a:p>
                  </a:txBody>
                  <a:tcPr marL="0" marR="0" marT="0" marB="0" anchor="b">
                    <a:solidFill>
                      <a:srgbClr val="E4E9EC"/>
                    </a:solidFill>
                  </a:tcPr>
                </a:tc>
                <a:tc>
                  <a:txBody>
                    <a:bodyPr/>
                    <a:lstStyle/>
                    <a:p>
                      <a:pPr marL="0" marR="0" indent="0"/>
                      <a:r>
                        <a:rPr lang="ru" sz="1000">
                          <a:latin typeface="Century Gothic"/>
                        </a:rPr>
                        <a:t>10-11</a:t>
                      </a:r>
                    </a:p>
                  </a:txBody>
                  <a:tcPr marL="0" marR="0" marT="0" marB="0">
                    <a:solidFill>
                      <a:srgbClr val="E4E9EC"/>
                    </a:solidFill>
                  </a:tcPr>
                </a:tc>
                <a:tc>
                  <a:txBody>
                    <a:bodyPr/>
                    <a:lstStyle/>
                    <a:p>
                      <a:pPr marL="0" marR="0" indent="0"/>
                      <a:r>
                        <a:rPr lang="ru" sz="1000">
                          <a:latin typeface="Century Gothic"/>
                        </a:rPr>
                        <a:t>5</a:t>
                      </a:r>
                    </a:p>
                  </a:txBody>
                  <a:tcPr marL="0" marR="0" marT="0" marB="0">
                    <a:solidFill>
                      <a:srgbClr val="E4E9EC"/>
                    </a:solidFill>
                  </a:tcPr>
                </a:tc>
                <a:tc>
                  <a:txBody>
                    <a:bodyPr/>
                    <a:lstStyle/>
                    <a:p>
                      <a:pPr marL="0" marR="0" indent="0"/>
                      <a:r>
                        <a:rPr lang="ru" sz="1000">
                          <a:latin typeface="Century Gothic"/>
                        </a:rPr>
                        <a:t>Афонина Н.М.</a:t>
                      </a:r>
                    </a:p>
                  </a:txBody>
                  <a:tcPr marL="0" marR="0" marT="0" marB="0">
                    <a:solidFill>
                      <a:srgbClr val="E4E9EC"/>
                    </a:solidFill>
                  </a:tcPr>
                </a:tc>
              </a:tr>
              <a:tr h="231648">
                <a:tc>
                  <a:txBody>
                    <a:bodyPr/>
                    <a:lstStyle/>
                    <a:p>
                      <a:pPr marL="0" marR="0" indent="88900"/>
                      <a:r>
                        <a:rPr lang="ru" sz="1000" b="1">
                          <a:solidFill>
                            <a:srgbClr val="FFFFFF"/>
                          </a:solidFill>
                          <a:latin typeface="Century Gothic"/>
                        </a:rPr>
                        <a:t>2</a:t>
                      </a:r>
                    </a:p>
                  </a:txBody>
                  <a:tcPr marL="0" marR="0" marT="0" marB="0" anchor="b">
                    <a:solidFill>
                      <a:srgbClr val="78909C"/>
                    </a:solidFill>
                  </a:tcPr>
                </a:tc>
                <a:tc>
                  <a:txBody>
                    <a:bodyPr/>
                    <a:lstStyle/>
                    <a:p>
                      <a:pPr marL="0" marR="0" indent="0"/>
                      <a:r>
                        <a:rPr lang="ru" sz="1000">
                          <a:latin typeface="Century Gothic"/>
                        </a:rPr>
                        <a:t>Волонтерский отряд «Альтаир»</a:t>
                      </a:r>
                    </a:p>
                  </a:txBody>
                  <a:tcPr marL="0" marR="0" marT="0" marB="0" anchor="b">
                    <a:solidFill>
                      <a:srgbClr val="CBDDE1"/>
                    </a:solidFill>
                  </a:tcPr>
                </a:tc>
                <a:tc>
                  <a:txBody>
                    <a:bodyPr/>
                    <a:lstStyle/>
                    <a:p>
                      <a:pPr marL="0" marR="0" indent="0"/>
                      <a:r>
                        <a:rPr lang="ru" sz="1000">
                          <a:latin typeface="Century Gothic"/>
                        </a:rPr>
                        <a:t>10-11</a:t>
                      </a:r>
                    </a:p>
                  </a:txBody>
                  <a:tcPr marL="0" marR="0" marT="0" marB="0" anchor="b">
                    <a:solidFill>
                      <a:srgbClr val="CBDDE1"/>
                    </a:solidFill>
                  </a:tcPr>
                </a:tc>
                <a:tc>
                  <a:txBody>
                    <a:bodyPr/>
                    <a:lstStyle/>
                    <a:p>
                      <a:pPr marL="0" marR="0" indent="0"/>
                      <a:r>
                        <a:rPr lang="ru" sz="1000">
                          <a:latin typeface="Century Gothic"/>
                        </a:rPr>
                        <a:t>5</a:t>
                      </a:r>
                    </a:p>
                  </a:txBody>
                  <a:tcPr marL="0" marR="0" marT="0" marB="0" anchor="b">
                    <a:solidFill>
                      <a:srgbClr val="CBDDE1"/>
                    </a:solidFill>
                  </a:tcPr>
                </a:tc>
                <a:tc>
                  <a:txBody>
                    <a:bodyPr/>
                    <a:lstStyle/>
                    <a:p>
                      <a:pPr marL="0" marR="0" indent="0"/>
                      <a:r>
                        <a:rPr lang="ru" sz="1000">
                          <a:latin typeface="Century Gothic"/>
                        </a:rPr>
                        <a:t>Нефедова А.А.</a:t>
                      </a:r>
                    </a:p>
                  </a:txBody>
                  <a:tcPr marL="0" marR="0" marT="0" marB="0" anchor="b">
                    <a:solidFill>
                      <a:srgbClr val="CBDDE1"/>
                    </a:solidFill>
                  </a:tcPr>
                </a:tc>
              </a:tr>
              <a:tr h="381000">
                <a:tc>
                  <a:txBody>
                    <a:bodyPr/>
                    <a:lstStyle/>
                    <a:p>
                      <a:pPr marL="0" marR="0" indent="88900"/>
                      <a:r>
                        <a:rPr lang="ru" sz="1000" b="1">
                          <a:solidFill>
                            <a:srgbClr val="FFFFFF"/>
                          </a:solidFill>
                          <a:latin typeface="Century Gothic"/>
                        </a:rPr>
                        <a:t>3</a:t>
                      </a:r>
                    </a:p>
                  </a:txBody>
                  <a:tcPr marL="0" marR="0" marT="0" marB="0" anchor="ctr">
                    <a:solidFill>
                      <a:srgbClr val="78909C"/>
                    </a:solidFill>
                  </a:tcPr>
                </a:tc>
                <a:tc>
                  <a:txBody>
                    <a:bodyPr/>
                    <a:lstStyle/>
                    <a:p>
                      <a:pPr marL="0" marR="0" indent="0"/>
                      <a:r>
                        <a:rPr lang="ru" sz="1000">
                          <a:latin typeface="Century Gothic"/>
                        </a:rPr>
                        <a:t>Учебные собрания по проблемам организации учебного процесса</a:t>
                      </a:r>
                    </a:p>
                  </a:txBody>
                  <a:tcPr marL="0" marR="0" marT="0" marB="0" anchor="b">
                    <a:solidFill>
                      <a:srgbClr val="E4E9EC"/>
                    </a:solidFill>
                  </a:tcPr>
                </a:tc>
                <a:tc>
                  <a:txBody>
                    <a:bodyPr/>
                    <a:lstStyle/>
                    <a:p>
                      <a:pPr marL="0" marR="0" indent="0"/>
                      <a:r>
                        <a:rPr lang="ru" sz="1000">
                          <a:latin typeface="Century Gothic"/>
                        </a:rPr>
                        <a:t>10-11</a:t>
                      </a:r>
                    </a:p>
                  </a:txBody>
                  <a:tcPr marL="0" marR="0" marT="0" marB="0" anchor="ctr">
                    <a:solidFill>
                      <a:srgbClr val="E4E9EC"/>
                    </a:solidFill>
                  </a:tcPr>
                </a:tc>
                <a:tc>
                  <a:txBody>
                    <a:bodyPr/>
                    <a:lstStyle/>
                    <a:p>
                      <a:pPr marL="0" marR="0" indent="0"/>
                      <a:r>
                        <a:rPr lang="ru" sz="1000">
                          <a:latin typeface="Century Gothic"/>
                        </a:rPr>
                        <a:t>1</a:t>
                      </a:r>
                    </a:p>
                  </a:txBody>
                  <a:tcPr marL="0" marR="0" marT="0" marB="0" anchor="ctr">
                    <a:solidFill>
                      <a:srgbClr val="E4E9EC"/>
                    </a:solidFill>
                  </a:tcPr>
                </a:tc>
                <a:tc>
                  <a:txBody>
                    <a:bodyPr/>
                    <a:lstStyle/>
                    <a:p>
                      <a:pPr marL="0" marR="0" indent="0"/>
                      <a:r>
                        <a:rPr lang="ru" sz="1000">
                          <a:latin typeface="Century Gothic"/>
                        </a:rPr>
                        <a:t>Классные руководители</a:t>
                      </a:r>
                    </a:p>
                  </a:txBody>
                  <a:tcPr marL="0" marR="0" marT="0" marB="0" anchor="ctr">
                    <a:solidFill>
                      <a:srgbClr val="E4E9EC"/>
                    </a:solidFill>
                  </a:tcPr>
                </a:tc>
              </a:tr>
              <a:tr h="231648">
                <a:tc>
                  <a:txBody>
                    <a:bodyPr/>
                    <a:lstStyle/>
                    <a:p>
                      <a:pPr marL="0" marR="0" indent="88900"/>
                      <a:r>
                        <a:rPr lang="ru" sz="1000" b="1">
                          <a:solidFill>
                            <a:srgbClr val="FFFFFF"/>
                          </a:solidFill>
                          <a:latin typeface="Century Gothic"/>
                        </a:rPr>
                        <a:t>4</a:t>
                      </a:r>
                    </a:p>
                  </a:txBody>
                  <a:tcPr marL="0" marR="0" marT="0" marB="0" anchor="b">
                    <a:solidFill>
                      <a:srgbClr val="78909C"/>
                    </a:solidFill>
                  </a:tcPr>
                </a:tc>
                <a:tc>
                  <a:txBody>
                    <a:bodyPr/>
                    <a:lstStyle/>
                    <a:p>
                      <a:pPr marL="0" marR="0" indent="0"/>
                      <a:r>
                        <a:rPr lang="ru" sz="1000">
                          <a:latin typeface="Century Gothic"/>
                        </a:rPr>
                        <a:t>Спортивный клуб «Вымпел»</a:t>
                      </a:r>
                    </a:p>
                  </a:txBody>
                  <a:tcPr marL="0" marR="0" marT="0" marB="0" anchor="b">
                    <a:solidFill>
                      <a:srgbClr val="CBDDE1"/>
                    </a:solidFill>
                  </a:tcPr>
                </a:tc>
                <a:tc>
                  <a:txBody>
                    <a:bodyPr/>
                    <a:lstStyle/>
                    <a:p>
                      <a:pPr marL="0" marR="0" indent="0"/>
                      <a:r>
                        <a:rPr lang="ru" sz="1000">
                          <a:latin typeface="Century Gothic"/>
                        </a:rPr>
                        <a:t>10-11</a:t>
                      </a:r>
                    </a:p>
                  </a:txBody>
                  <a:tcPr marL="0" marR="0" marT="0" marB="0" anchor="b">
                    <a:solidFill>
                      <a:srgbClr val="CBDDE1"/>
                    </a:solidFill>
                  </a:tcPr>
                </a:tc>
                <a:tc>
                  <a:txBody>
                    <a:bodyPr/>
                    <a:lstStyle/>
                    <a:p>
                      <a:pPr marL="0" marR="0" indent="0"/>
                      <a:r>
                        <a:rPr lang="ru" sz="1000">
                          <a:latin typeface="Century Gothic"/>
                        </a:rPr>
                        <a:t>5</a:t>
                      </a:r>
                    </a:p>
                  </a:txBody>
                  <a:tcPr marL="0" marR="0" marT="0" marB="0" anchor="b">
                    <a:solidFill>
                      <a:srgbClr val="CBDDE1"/>
                    </a:solidFill>
                  </a:tcPr>
                </a:tc>
                <a:tc>
                  <a:txBody>
                    <a:bodyPr/>
                    <a:lstStyle/>
                    <a:p>
                      <a:pPr marL="0" marR="0" indent="0"/>
                      <a:r>
                        <a:rPr lang="ru" sz="1000">
                          <a:latin typeface="Century Gothic"/>
                        </a:rPr>
                        <a:t>Сумароков В.А.</a:t>
                      </a:r>
                    </a:p>
                  </a:txBody>
                  <a:tcPr marL="0" marR="0" marT="0" marB="0" anchor="b">
                    <a:solidFill>
                      <a:srgbClr val="CBDDE1"/>
                    </a:solidFill>
                  </a:tcPr>
                </a:tc>
              </a:tr>
              <a:tr h="225552">
                <a:tc>
                  <a:txBody>
                    <a:bodyPr/>
                    <a:lstStyle/>
                    <a:p>
                      <a:pPr marL="0" marR="0" indent="88900"/>
                      <a:r>
                        <a:rPr lang="ru" sz="1000" b="1">
                          <a:solidFill>
                            <a:srgbClr val="FFFFFF"/>
                          </a:solidFill>
                          <a:latin typeface="Century Gothic"/>
                        </a:rPr>
                        <a:t>&lt;...&gt;</a:t>
                      </a:r>
                    </a:p>
                  </a:txBody>
                  <a:tcPr marL="0" marR="0" marT="0" marB="0" anchor="b">
                    <a:solidFill>
                      <a:srgbClr val="78909C"/>
                    </a:solidFill>
                  </a:tcPr>
                </a:tc>
                <a:tc>
                  <a:txBody>
                    <a:bodyPr/>
                    <a:lstStyle/>
                    <a:p>
                      <a:pPr marL="0" marR="0" indent="0"/>
                      <a:r>
                        <a:rPr lang="ru" sz="1000">
                          <a:latin typeface="Century Gothic"/>
                        </a:rPr>
                        <a:t>&lt;...&gt;</a:t>
                      </a:r>
                    </a:p>
                  </a:txBody>
                  <a:tcPr marL="0" marR="0" marT="0" marB="0" anchor="b">
                    <a:solidFill>
                      <a:srgbClr val="E4E9EC"/>
                    </a:solidFill>
                  </a:tcPr>
                </a:tc>
                <a:tc>
                  <a:txBody>
                    <a:bodyPr/>
                    <a:lstStyle/>
                    <a:p>
                      <a:pPr marL="0" marR="0" indent="0"/>
                      <a:r>
                        <a:rPr lang="ru" sz="1000">
                          <a:latin typeface="Century Gothic"/>
                        </a:rPr>
                        <a:t>&lt;...&gt;</a:t>
                      </a:r>
                    </a:p>
                  </a:txBody>
                  <a:tcPr marL="0" marR="0" marT="0" marB="0" anchor="b">
                    <a:solidFill>
                      <a:srgbClr val="E4E9EC"/>
                    </a:solidFill>
                  </a:tcPr>
                </a:tc>
                <a:tc>
                  <a:txBody>
                    <a:bodyPr/>
                    <a:lstStyle/>
                    <a:p>
                      <a:pPr marL="0" marR="0" indent="0"/>
                      <a:r>
                        <a:rPr lang="ru" sz="1000">
                          <a:latin typeface="Century Gothic"/>
                        </a:rPr>
                        <a:t>&lt;...&gt;</a:t>
                      </a:r>
                    </a:p>
                  </a:txBody>
                  <a:tcPr marL="0" marR="0" marT="0" marB="0" anchor="b">
                    <a:solidFill>
                      <a:srgbClr val="E4E9EC"/>
                    </a:solidFill>
                  </a:tcPr>
                </a:tc>
                <a:tc>
                  <a:txBody>
                    <a:bodyPr/>
                    <a:lstStyle/>
                    <a:p>
                      <a:pPr marL="0" marR="0" indent="0"/>
                      <a:r>
                        <a:rPr lang="ru" sz="1000">
                          <a:latin typeface="Century Gothic"/>
                        </a:rPr>
                        <a:t>&lt;...&gt;</a:t>
                      </a:r>
                    </a:p>
                  </a:txBody>
                  <a:tcPr marL="0" marR="0" marT="0" marB="0" anchor="b">
                    <a:solidFill>
                      <a:srgbClr val="E4E9EC"/>
                    </a:solidFill>
                  </a:tcPr>
                </a:tc>
              </a:tr>
              <a:tr h="237744">
                <a:tc gridSpan="5">
                  <a:txBody>
                    <a:bodyPr/>
                    <a:lstStyle/>
                    <a:p>
                      <a:pPr marL="0" marR="0" indent="88900"/>
                      <a:r>
                        <a:rPr lang="ru" sz="1000" b="1">
                          <a:solidFill>
                            <a:srgbClr val="FFFFFF"/>
                          </a:solidFill>
                          <a:latin typeface="Century Gothic"/>
                        </a:rPr>
                        <a:t>Вариативный компонент</a:t>
                      </a:r>
                    </a:p>
                  </a:txBody>
                  <a:tcPr marL="0" marR="0" marT="0" marB="0" anchor="b">
                    <a:solidFill>
                      <a:srgbClr val="78909C"/>
                    </a:solidFill>
                  </a:tcPr>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r>
              <a:tr h="234696">
                <a:tc gridSpan="5">
                  <a:txBody>
                    <a:bodyPr/>
                    <a:lstStyle/>
                    <a:p>
                      <a:pPr marL="0" marR="0" indent="88900"/>
                      <a:r>
                        <a:rPr lang="ru" sz="1000" b="1">
                          <a:solidFill>
                            <a:srgbClr val="FFFFFF"/>
                          </a:solidFill>
                          <a:latin typeface="Century Gothic"/>
                        </a:rPr>
                        <a:t>Естественно-научный профиль</a:t>
                      </a:r>
                    </a:p>
                  </a:txBody>
                  <a:tcPr marL="0" marR="0" marT="0" marB="0" anchor="b">
                    <a:solidFill>
                      <a:srgbClr val="78909C"/>
                    </a:solidFill>
                  </a:tcPr>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r>
              <a:tr h="228600">
                <a:tc>
                  <a:txBody>
                    <a:bodyPr/>
                    <a:lstStyle/>
                    <a:p>
                      <a:pPr marL="0" marR="0" indent="88900"/>
                      <a:r>
                        <a:rPr lang="ru" sz="1000" b="1">
                          <a:solidFill>
                            <a:srgbClr val="FFFFFF"/>
                          </a:solidFill>
                          <a:latin typeface="Century Gothic"/>
                        </a:rPr>
                        <a:t>1</a:t>
                      </a:r>
                    </a:p>
                  </a:txBody>
                  <a:tcPr marL="0" marR="0" marT="0" marB="0" anchor="b">
                    <a:solidFill>
                      <a:srgbClr val="78909C"/>
                    </a:solidFill>
                  </a:tcPr>
                </a:tc>
                <a:tc>
                  <a:txBody>
                    <a:bodyPr/>
                    <a:lstStyle/>
                    <a:p>
                      <a:pPr marL="0" marR="0" indent="0"/>
                      <a:r>
                        <a:rPr lang="ru" sz="1000">
                          <a:latin typeface="Century Gothic"/>
                        </a:rPr>
                        <a:t>Клуб «Мы - исследователи»</a:t>
                      </a:r>
                    </a:p>
                  </a:txBody>
                  <a:tcPr marL="0" marR="0" marT="0" marB="0" anchor="b">
                    <a:solidFill>
                      <a:srgbClr val="CBDDE1"/>
                    </a:solidFill>
                  </a:tcPr>
                </a:tc>
                <a:tc>
                  <a:txBody>
                    <a:bodyPr/>
                    <a:lstStyle/>
                    <a:p>
                      <a:pPr marL="0" marR="0" indent="0"/>
                      <a:r>
                        <a:rPr lang="ru" sz="1000">
                          <a:latin typeface="Century Gothic"/>
                        </a:rPr>
                        <a:t>10</a:t>
                      </a:r>
                    </a:p>
                  </a:txBody>
                  <a:tcPr marL="0" marR="0" marT="0" marB="0" anchor="b">
                    <a:solidFill>
                      <a:srgbClr val="CBDDE1"/>
                    </a:solidFill>
                  </a:tcPr>
                </a:tc>
                <a:tc>
                  <a:txBody>
                    <a:bodyPr/>
                    <a:lstStyle/>
                    <a:p>
                      <a:pPr marL="0" marR="0" indent="0"/>
                      <a:r>
                        <a:rPr lang="ru" sz="1000">
                          <a:latin typeface="Century Gothic"/>
                        </a:rPr>
                        <a:t>1</a:t>
                      </a:r>
                    </a:p>
                  </a:txBody>
                  <a:tcPr marL="0" marR="0" marT="0" marB="0" anchor="b">
                    <a:solidFill>
                      <a:srgbClr val="CBDDE1"/>
                    </a:solidFill>
                  </a:tcPr>
                </a:tc>
                <a:tc>
                  <a:txBody>
                    <a:bodyPr/>
                    <a:lstStyle/>
                    <a:p>
                      <a:pPr marL="0" marR="0" indent="0"/>
                      <a:r>
                        <a:rPr lang="ru" sz="1000">
                          <a:latin typeface="Century Gothic"/>
                        </a:rPr>
                        <a:t>Мишин А.В.</a:t>
                      </a:r>
                    </a:p>
                  </a:txBody>
                  <a:tcPr marL="0" marR="0" marT="0" marB="0" anchor="b">
                    <a:solidFill>
                      <a:srgbClr val="CBDDE1"/>
                    </a:solidFill>
                  </a:tcPr>
                </a:tc>
              </a:tr>
              <a:tr h="384048">
                <a:tc>
                  <a:txBody>
                    <a:bodyPr/>
                    <a:lstStyle/>
                    <a:p>
                      <a:pPr marL="0" marR="0" indent="88900"/>
                      <a:r>
                        <a:rPr lang="ru" sz="1000" b="1">
                          <a:solidFill>
                            <a:srgbClr val="FFFFFF"/>
                          </a:solidFill>
                          <a:latin typeface="Century Gothic"/>
                        </a:rPr>
                        <a:t>2</a:t>
                      </a:r>
                    </a:p>
                  </a:txBody>
                  <a:tcPr marL="0" marR="0" marT="0" marB="0">
                    <a:solidFill>
                      <a:srgbClr val="78909C"/>
                    </a:solidFill>
                  </a:tcPr>
                </a:tc>
                <a:tc>
                  <a:txBody>
                    <a:bodyPr/>
                    <a:lstStyle/>
                    <a:p>
                      <a:pPr marL="0" marR="0" indent="0"/>
                      <a:r>
                        <a:rPr lang="ru" sz="1000">
                          <a:latin typeface="Century Gothic"/>
                        </a:rPr>
                        <a:t>Исследовательская экспедиция «Озера родного края»</a:t>
                      </a:r>
                    </a:p>
                  </a:txBody>
                  <a:tcPr marL="0" marR="0" marT="0" marB="0" anchor="b">
                    <a:solidFill>
                      <a:srgbClr val="E4E9EC"/>
                    </a:solidFill>
                  </a:tcPr>
                </a:tc>
                <a:tc>
                  <a:txBody>
                    <a:bodyPr/>
                    <a:lstStyle/>
                    <a:p>
                      <a:pPr marL="0" marR="0" indent="0"/>
                      <a:r>
                        <a:rPr lang="ru" sz="1000">
                          <a:latin typeface="Century Gothic"/>
                        </a:rPr>
                        <a:t>10</a:t>
                      </a:r>
                    </a:p>
                  </a:txBody>
                  <a:tcPr marL="0" marR="0" marT="0" marB="0">
                    <a:solidFill>
                      <a:srgbClr val="E4E9EC"/>
                    </a:solidFill>
                  </a:tcPr>
                </a:tc>
                <a:tc>
                  <a:txBody>
                    <a:bodyPr/>
                    <a:lstStyle/>
                    <a:p>
                      <a:pPr marL="0" marR="0" indent="0"/>
                      <a:r>
                        <a:rPr lang="ru" sz="1000">
                          <a:latin typeface="Century Gothic"/>
                        </a:rPr>
                        <a:t>0,5</a:t>
                      </a:r>
                    </a:p>
                  </a:txBody>
                  <a:tcPr marL="0" marR="0" marT="0" marB="0">
                    <a:solidFill>
                      <a:srgbClr val="E4E9EC"/>
                    </a:solidFill>
                  </a:tcPr>
                </a:tc>
                <a:tc>
                  <a:txBody>
                    <a:bodyPr/>
                    <a:lstStyle/>
                    <a:p>
                      <a:pPr marL="0" marR="0" indent="0"/>
                      <a:r>
                        <a:rPr lang="ru" sz="1000">
                          <a:latin typeface="Century Gothic"/>
                        </a:rPr>
                        <a:t>Волкова А.В.</a:t>
                      </a:r>
                    </a:p>
                  </a:txBody>
                  <a:tcPr marL="0" marR="0" marT="0" marB="0">
                    <a:solidFill>
                      <a:srgbClr val="E4E9EC"/>
                    </a:solidFill>
                  </a:tcPr>
                </a:tc>
              </a:tr>
              <a:tr h="225552">
                <a:tc>
                  <a:txBody>
                    <a:bodyPr/>
                    <a:lstStyle/>
                    <a:p>
                      <a:pPr marL="0" marR="0" indent="88900"/>
                      <a:r>
                        <a:rPr lang="ru" sz="1000" b="1">
                          <a:solidFill>
                            <a:srgbClr val="FFFFFF"/>
                          </a:solidFill>
                          <a:latin typeface="Century Gothic"/>
                        </a:rPr>
                        <a:t>&lt;...&gt;</a:t>
                      </a:r>
                    </a:p>
                  </a:txBody>
                  <a:tcPr marL="0" marR="0" marT="0" marB="0" anchor="b">
                    <a:solidFill>
                      <a:srgbClr val="78909C"/>
                    </a:solidFill>
                  </a:tcPr>
                </a:tc>
                <a:tc>
                  <a:txBody>
                    <a:bodyPr/>
                    <a:lstStyle/>
                    <a:p>
                      <a:pPr marL="0" marR="0" indent="0"/>
                      <a:r>
                        <a:rPr lang="ru" sz="1000">
                          <a:latin typeface="Century Gothic"/>
                        </a:rPr>
                        <a:t>&lt;...&gt;</a:t>
                      </a:r>
                    </a:p>
                  </a:txBody>
                  <a:tcPr marL="0" marR="0" marT="0" marB="0" anchor="b">
                    <a:solidFill>
                      <a:srgbClr val="CBDDE1"/>
                    </a:solidFill>
                  </a:tcPr>
                </a:tc>
                <a:tc>
                  <a:txBody>
                    <a:bodyPr/>
                    <a:lstStyle/>
                    <a:p>
                      <a:pPr marL="0" marR="0" indent="0"/>
                      <a:r>
                        <a:rPr lang="ru" sz="1000">
                          <a:latin typeface="Century Gothic"/>
                        </a:rPr>
                        <a:t>&lt;...&gt;</a:t>
                      </a:r>
                    </a:p>
                  </a:txBody>
                  <a:tcPr marL="0" marR="0" marT="0" marB="0" anchor="b">
                    <a:solidFill>
                      <a:srgbClr val="CBDDE1"/>
                    </a:solidFill>
                  </a:tcPr>
                </a:tc>
                <a:tc>
                  <a:txBody>
                    <a:bodyPr/>
                    <a:lstStyle/>
                    <a:p>
                      <a:pPr marL="0" marR="0" indent="0"/>
                      <a:r>
                        <a:rPr lang="ru" sz="1000">
                          <a:latin typeface="Century Gothic"/>
                        </a:rPr>
                        <a:t>&lt;...&gt;</a:t>
                      </a:r>
                    </a:p>
                  </a:txBody>
                  <a:tcPr marL="0" marR="0" marT="0" marB="0" anchor="b">
                    <a:solidFill>
                      <a:srgbClr val="CBDDE1"/>
                    </a:solidFill>
                  </a:tcPr>
                </a:tc>
                <a:tc>
                  <a:txBody>
                    <a:bodyPr/>
                    <a:lstStyle/>
                    <a:p>
                      <a:pPr marL="0" marR="0" indent="0"/>
                      <a:r>
                        <a:rPr lang="ru" sz="1000">
                          <a:latin typeface="Century Gothic"/>
                        </a:rPr>
                        <a:t>&lt;...&gt;</a:t>
                      </a:r>
                    </a:p>
                  </a:txBody>
                  <a:tcPr marL="0" marR="0" marT="0" marB="0" anchor="b">
                    <a:solidFill>
                      <a:srgbClr val="CBDDE1"/>
                    </a:solidFill>
                  </a:tcPr>
                </a:tc>
              </a:tr>
              <a:tr h="240792">
                <a:tc gridSpan="5">
                  <a:txBody>
                    <a:bodyPr/>
                    <a:lstStyle/>
                    <a:p>
                      <a:pPr marL="0" marR="0" indent="88900"/>
                      <a:r>
                        <a:rPr lang="ru" sz="1000" b="1">
                          <a:solidFill>
                            <a:srgbClr val="FFFFFF"/>
                          </a:solidFill>
                          <a:latin typeface="Century Gothic"/>
                        </a:rPr>
                        <a:t>Гуманитарный профиль</a:t>
                      </a:r>
                    </a:p>
                  </a:txBody>
                  <a:tcPr marL="0" marR="0" marT="0" marB="0" anchor="b">
                    <a:solidFill>
                      <a:srgbClr val="78909C"/>
                    </a:solidFill>
                  </a:tcPr>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r>
              <a:tr h="246888">
                <a:tc>
                  <a:txBody>
                    <a:bodyPr/>
                    <a:lstStyle/>
                    <a:p>
                      <a:pPr marL="0" marR="0" indent="0" algn="just"/>
                      <a:r>
                        <a:rPr lang="ru" sz="1000" b="1">
                          <a:solidFill>
                            <a:srgbClr val="FFFFFF"/>
                          </a:solidFill>
                          <a:latin typeface="Century Gothic"/>
                        </a:rPr>
                        <a:t>| &lt;...&gt;</a:t>
                      </a:r>
                    </a:p>
                  </a:txBody>
                  <a:tcPr marL="0" marR="0" marT="0" marB="0">
                    <a:solidFill>
                      <a:srgbClr val="78909C"/>
                    </a:solidFill>
                  </a:tcPr>
                </a:tc>
                <a:tc>
                  <a:txBody>
                    <a:bodyPr/>
                    <a:lstStyle/>
                    <a:p>
                      <a:pPr marL="0" marR="0" indent="0"/>
                      <a:r>
                        <a:rPr lang="ru" sz="1000">
                          <a:latin typeface="Century Gothic"/>
                        </a:rPr>
                        <a:t>&lt;...&gt;</a:t>
                      </a:r>
                    </a:p>
                  </a:txBody>
                  <a:tcPr marL="0" marR="0" marT="0" marB="0">
                    <a:solidFill>
                      <a:srgbClr val="CBDDE1"/>
                    </a:solidFill>
                  </a:tcPr>
                </a:tc>
                <a:tc>
                  <a:txBody>
                    <a:bodyPr/>
                    <a:lstStyle/>
                    <a:p>
                      <a:pPr marL="0" marR="0" indent="0"/>
                      <a:r>
                        <a:rPr lang="ru" sz="1000">
                          <a:latin typeface="Century Gothic"/>
                        </a:rPr>
                        <a:t>&lt;...&gt;</a:t>
                      </a:r>
                    </a:p>
                  </a:txBody>
                  <a:tcPr marL="0" marR="0" marT="0" marB="0">
                    <a:solidFill>
                      <a:srgbClr val="CBDDE1"/>
                    </a:solidFill>
                  </a:tcPr>
                </a:tc>
                <a:tc>
                  <a:txBody>
                    <a:bodyPr/>
                    <a:lstStyle/>
                    <a:p>
                      <a:pPr marL="0" marR="0" indent="0"/>
                      <a:r>
                        <a:rPr lang="ru" sz="1000">
                          <a:latin typeface="Century Gothic"/>
                        </a:rPr>
                        <a:t>&lt;...&gt;</a:t>
                      </a:r>
                    </a:p>
                  </a:txBody>
                  <a:tcPr marL="0" marR="0" marT="0" marB="0">
                    <a:solidFill>
                      <a:srgbClr val="CBDDE1"/>
                    </a:solidFill>
                  </a:tcPr>
                </a:tc>
                <a:tc>
                  <a:txBody>
                    <a:bodyPr/>
                    <a:lstStyle/>
                    <a:p>
                      <a:pPr marL="0" marR="0" indent="0"/>
                      <a:r>
                        <a:rPr lang="ru" sz="1000">
                          <a:latin typeface="Century Gothic"/>
                        </a:rPr>
                        <a:t>&lt;...&gt;</a:t>
                      </a:r>
                    </a:p>
                  </a:txBody>
                  <a:tcPr marL="0" marR="0" marT="0" marB="0">
                    <a:solidFill>
                      <a:srgbClr val="CBDDE1"/>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E0000"/>
        </a:solidFill>
        <a:effectLst/>
      </p:bgPr>
    </p:bg>
    <p:spTree>
      <p:nvGrpSpPr>
        <p:cNvPr id="1" name=""/>
        <p:cNvGrpSpPr/>
        <p:nvPr/>
      </p:nvGrpSpPr>
      <p:grpSpPr>
        <a:xfrm>
          <a:off x="0" y="0"/>
          <a:ext cx="0" cy="0"/>
          <a:chOff x="0" y="0"/>
          <a:chExt cx="0" cy="0"/>
        </a:xfrm>
      </p:grpSpPr>
      <p:sp>
        <p:nvSpPr>
          <p:cNvPr id="2" name="Прямоугольник 1"/>
          <p:cNvSpPr/>
          <p:nvPr/>
        </p:nvSpPr>
        <p:spPr>
          <a:xfrm>
            <a:off x="493776" y="137160"/>
            <a:ext cx="8141208" cy="643128"/>
          </a:xfrm>
          <a:prstGeom prst="rect">
            <a:avLst/>
          </a:prstGeom>
          <a:solidFill>
            <a:srgbClr val="FE0000"/>
          </a:solidFill>
        </p:spPr>
        <p:txBody>
          <a:bodyPr lIns="0" tIns="0" rIns="0" bIns="0">
            <a:noAutofit/>
          </a:bodyPr>
          <a:lstStyle/>
          <a:p>
            <a:pPr marL="0" marR="0" indent="0" algn="ctr">
              <a:lnSpc>
                <a:spcPct val="96000"/>
              </a:lnSpc>
            </a:pPr>
            <a:r>
              <a:rPr lang="ru" sz="2400" b="1">
                <a:solidFill>
                  <a:srgbClr val="FFFFFF"/>
                </a:solidFill>
                <a:latin typeface="Century Gothic"/>
              </a:rPr>
              <a:t>Фрагмент плана внеурочной деятельности для ООП</a:t>
            </a:r>
          </a:p>
          <a:p>
            <a:pPr marL="0" marR="0" indent="0" algn="ctr">
              <a:lnSpc>
                <a:spcPct val="96000"/>
              </a:lnSpc>
            </a:pPr>
            <a:r>
              <a:rPr lang="ru" sz="2400" b="1">
                <a:solidFill>
                  <a:srgbClr val="FFFFFF"/>
                </a:solidFill>
                <a:latin typeface="Century Gothic"/>
              </a:rPr>
              <a:t>СОО в соответствии с ФООП СОО</a:t>
            </a:r>
          </a:p>
        </p:txBody>
      </p:sp>
      <p:sp>
        <p:nvSpPr>
          <p:cNvPr id="3" name="Прямоугольник 2"/>
          <p:cNvSpPr/>
          <p:nvPr/>
        </p:nvSpPr>
        <p:spPr>
          <a:xfrm>
            <a:off x="70104" y="1164336"/>
            <a:ext cx="365760" cy="3660648"/>
          </a:xfrm>
          <a:prstGeom prst="rect">
            <a:avLst/>
          </a:prstGeom>
          <a:solidFill>
            <a:srgbClr val="003466"/>
          </a:solidFill>
        </p:spPr>
        <p:txBody>
          <a:bodyPr vert="vert270" lIns="0" tIns="0" rIns="0" bIns="0">
            <a:noAutofit/>
          </a:bodyPr>
          <a:lstStyle/>
          <a:p>
            <a:pPr marL="0" marR="0" indent="0" algn="ctr"/>
            <a:r>
              <a:rPr lang="ru" sz="1200" b="1">
                <a:solidFill>
                  <a:srgbClr val="FFFFFF"/>
                </a:solidFill>
                <a:latin typeface="Century Gothic"/>
              </a:rPr>
              <a:t>Пример плана реализации курсов внеурочной деятельности по выбору обучающихся</a:t>
            </a:r>
          </a:p>
        </p:txBody>
      </p:sp>
      <p:graphicFrame>
        <p:nvGraphicFramePr>
          <p:cNvPr id="4" name="Таблица 3"/>
          <p:cNvGraphicFramePr>
            <a:graphicFrameLocks noGrp="1"/>
          </p:cNvGraphicFramePr>
          <p:nvPr/>
        </p:nvGraphicFramePr>
        <p:xfrm>
          <a:off x="661416" y="1139952"/>
          <a:ext cx="8324088" cy="3468624"/>
        </p:xfrm>
        <a:graphic>
          <a:graphicData uri="http://schemas.openxmlformats.org/drawingml/2006/table">
            <a:tbl>
              <a:tblPr/>
              <a:tblGrid>
                <a:gridCol w="670560"/>
                <a:gridCol w="3480816"/>
                <a:gridCol w="1063752"/>
                <a:gridCol w="1255776"/>
                <a:gridCol w="1853184"/>
              </a:tblGrid>
              <a:tr h="667512">
                <a:tc>
                  <a:txBody>
                    <a:bodyPr/>
                    <a:lstStyle/>
                    <a:p>
                      <a:pPr marL="0" marR="0" indent="0" algn="ctr"/>
                      <a:r>
                        <a:rPr lang="ru" sz="1200" b="1">
                          <a:solidFill>
                            <a:srgbClr val="FFFFFF"/>
                          </a:solidFill>
                          <a:latin typeface="Century Gothic"/>
                        </a:rPr>
                        <a:t>№ п/п</a:t>
                      </a:r>
                    </a:p>
                  </a:txBody>
                  <a:tcPr marL="0" marR="0" marT="0" marB="0" anchor="ctr">
                    <a:solidFill>
                      <a:srgbClr val="78909C"/>
                    </a:solidFill>
                  </a:tcPr>
                </a:tc>
                <a:tc>
                  <a:txBody>
                    <a:bodyPr/>
                    <a:lstStyle/>
                    <a:p>
                      <a:pPr marL="0" marR="0" indent="0" algn="ctr"/>
                      <a:r>
                        <a:rPr lang="ru" sz="1200" b="1">
                          <a:solidFill>
                            <a:srgbClr val="FFFFFF"/>
                          </a:solidFill>
                          <a:latin typeface="Century Gothic"/>
                        </a:rPr>
                        <a:t>Объединение</a:t>
                      </a:r>
                    </a:p>
                  </a:txBody>
                  <a:tcPr marL="0" marR="0" marT="0" marB="0" anchor="ctr">
                    <a:solidFill>
                      <a:srgbClr val="78909C"/>
                    </a:solidFill>
                  </a:tcPr>
                </a:tc>
                <a:tc>
                  <a:txBody>
                    <a:bodyPr/>
                    <a:lstStyle/>
                    <a:p>
                      <a:pPr marL="0" marR="0" indent="0" algn="ctr"/>
                      <a:r>
                        <a:rPr lang="ru" sz="1200" b="1">
                          <a:solidFill>
                            <a:srgbClr val="FFFFFF"/>
                          </a:solidFill>
                          <a:latin typeface="Century Gothic"/>
                        </a:rPr>
                        <a:t>Класс</a:t>
                      </a:r>
                    </a:p>
                  </a:txBody>
                  <a:tcPr marL="0" marR="0" marT="0" marB="0" anchor="ctr">
                    <a:solidFill>
                      <a:srgbClr val="78909C"/>
                    </a:solidFill>
                  </a:tcPr>
                </a:tc>
                <a:tc>
                  <a:txBody>
                    <a:bodyPr/>
                    <a:lstStyle/>
                    <a:p>
                      <a:pPr marL="0" marR="0" indent="0" algn="ctr"/>
                      <a:r>
                        <a:rPr lang="ru" sz="1200" b="1">
                          <a:solidFill>
                            <a:srgbClr val="FFFFFF"/>
                          </a:solidFill>
                          <a:latin typeface="Century Gothic"/>
                        </a:rPr>
                        <a:t>Количество часов в неделю</a:t>
                      </a:r>
                    </a:p>
                  </a:txBody>
                  <a:tcPr marL="0" marR="0" marT="0" marB="0" anchor="b">
                    <a:solidFill>
                      <a:srgbClr val="78909C"/>
                    </a:solidFill>
                  </a:tcPr>
                </a:tc>
                <a:tc>
                  <a:txBody>
                    <a:bodyPr/>
                    <a:lstStyle/>
                    <a:p>
                      <a:pPr marL="0" marR="0" indent="381000"/>
                      <a:r>
                        <a:rPr lang="ru" sz="1200" b="1">
                          <a:solidFill>
                            <a:srgbClr val="FFFFFF"/>
                          </a:solidFill>
                          <a:latin typeface="Century Gothic"/>
                        </a:rPr>
                        <a:t>Руководитель</a:t>
                      </a:r>
                    </a:p>
                  </a:txBody>
                  <a:tcPr marL="0" marR="0" marT="0" marB="0" anchor="ctr">
                    <a:solidFill>
                      <a:srgbClr val="78909C"/>
                    </a:solidFill>
                  </a:tcPr>
                </a:tc>
              </a:tr>
              <a:tr h="280416">
                <a:tc gridSpan="5">
                  <a:txBody>
                    <a:bodyPr/>
                    <a:lstStyle/>
                    <a:p>
                      <a:pPr marL="0" marR="0" indent="114300"/>
                      <a:r>
                        <a:rPr lang="ru" sz="1200" b="1">
                          <a:solidFill>
                            <a:srgbClr val="FFFFFF"/>
                          </a:solidFill>
                          <a:latin typeface="Century Gothic"/>
                        </a:rPr>
                        <a:t>Естественно-научный профиль</a:t>
                      </a:r>
                    </a:p>
                  </a:txBody>
                  <a:tcPr marL="0" marR="0" marT="0" marB="0" anchor="b">
                    <a:solidFill>
                      <a:srgbClr val="78909C"/>
                    </a:solidFill>
                  </a:tcPr>
                </a:tc>
                <a:tc hMerge="1">
                  <a:txBody>
                    <a:bodyPr/>
                    <a:lstStyle/>
                    <a:p>
                      <a:endParaRPr sz="1400"/>
                    </a:p>
                  </a:txBody>
                  <a:tcPr marL="0" marR="0" marT="0" marB="0"/>
                </a:tc>
                <a:tc hMerge="1">
                  <a:txBody>
                    <a:bodyPr/>
                    <a:lstStyle/>
                    <a:p>
                      <a:endParaRPr sz="1400"/>
                    </a:p>
                  </a:txBody>
                  <a:tcPr marL="0" marR="0" marT="0" marB="0"/>
                </a:tc>
                <a:tc hMerge="1">
                  <a:txBody>
                    <a:bodyPr/>
                    <a:lstStyle/>
                    <a:p>
                      <a:endParaRPr sz="1400"/>
                    </a:p>
                  </a:txBody>
                  <a:tcPr marL="0" marR="0" marT="0" marB="0"/>
                </a:tc>
                <a:tc hMerge="1">
                  <a:txBody>
                    <a:bodyPr/>
                    <a:lstStyle/>
                    <a:p>
                      <a:endParaRPr sz="1400"/>
                    </a:p>
                  </a:txBody>
                  <a:tcPr marL="0" marR="0" marT="0" marB="0"/>
                </a:tc>
              </a:tr>
              <a:tr h="274320">
                <a:tc>
                  <a:txBody>
                    <a:bodyPr/>
                    <a:lstStyle/>
                    <a:p>
                      <a:pPr marL="0" marR="0" indent="114300"/>
                      <a:r>
                        <a:rPr lang="ru" sz="1200" b="1">
                          <a:solidFill>
                            <a:srgbClr val="FFFFFF"/>
                          </a:solidFill>
                          <a:latin typeface="Century Gothic"/>
                        </a:rPr>
                        <a:t>1</a:t>
                      </a:r>
                    </a:p>
                  </a:txBody>
                  <a:tcPr marL="0" marR="0" marT="0" marB="0" anchor="b">
                    <a:solidFill>
                      <a:srgbClr val="78909C"/>
                    </a:solidFill>
                  </a:tcPr>
                </a:tc>
                <a:tc>
                  <a:txBody>
                    <a:bodyPr/>
                    <a:lstStyle/>
                    <a:p>
                      <a:pPr marL="0" marR="0" indent="88900"/>
                      <a:r>
                        <a:rPr lang="ru" sz="1200">
                          <a:latin typeface="Century Gothic"/>
                        </a:rPr>
                        <a:t>Прикладные биотехнологии</a:t>
                      </a:r>
                    </a:p>
                  </a:txBody>
                  <a:tcPr marL="0" marR="0" marT="0" marB="0" anchor="b">
                    <a:solidFill>
                      <a:srgbClr val="E4E9EC"/>
                    </a:solidFill>
                  </a:tcPr>
                </a:tc>
                <a:tc>
                  <a:txBody>
                    <a:bodyPr/>
                    <a:lstStyle/>
                    <a:p>
                      <a:pPr marL="0" marR="0" indent="88900"/>
                      <a:r>
                        <a:rPr lang="ru" sz="1200">
                          <a:latin typeface="Century Gothic"/>
                        </a:rPr>
                        <a:t>10</a:t>
                      </a:r>
                    </a:p>
                  </a:txBody>
                  <a:tcPr marL="0" marR="0" marT="0" marB="0" anchor="b">
                    <a:solidFill>
                      <a:srgbClr val="E4E9EC"/>
                    </a:solidFill>
                  </a:tcPr>
                </a:tc>
                <a:tc>
                  <a:txBody>
                    <a:bodyPr/>
                    <a:lstStyle/>
                    <a:p>
                      <a:pPr marL="0" marR="0" indent="88900" algn="just"/>
                      <a:r>
                        <a:rPr lang="ru" sz="1200">
                          <a:latin typeface="Century Gothic"/>
                        </a:rPr>
                        <a:t>1</a:t>
                      </a:r>
                    </a:p>
                  </a:txBody>
                  <a:tcPr marL="0" marR="0" marT="0" marB="0" anchor="b">
                    <a:solidFill>
                      <a:srgbClr val="E4E9EC"/>
                    </a:solidFill>
                  </a:tcPr>
                </a:tc>
                <a:tc>
                  <a:txBody>
                    <a:bodyPr/>
                    <a:lstStyle/>
                    <a:p>
                      <a:pPr marL="0" marR="0" indent="88900"/>
                      <a:r>
                        <a:rPr lang="ru" sz="1200">
                          <a:latin typeface="Century Gothic"/>
                        </a:rPr>
                        <a:t>Мишина В.В.</a:t>
                      </a:r>
                    </a:p>
                  </a:txBody>
                  <a:tcPr marL="0" marR="0" marT="0" marB="0" anchor="b">
                    <a:solidFill>
                      <a:srgbClr val="E4E9EC"/>
                    </a:solidFill>
                  </a:tcPr>
                </a:tc>
              </a:tr>
              <a:tr h="280416">
                <a:tc>
                  <a:txBody>
                    <a:bodyPr/>
                    <a:lstStyle/>
                    <a:p>
                      <a:pPr marL="0" marR="0" indent="114300"/>
                      <a:r>
                        <a:rPr lang="ru" sz="1200" b="1">
                          <a:solidFill>
                            <a:srgbClr val="FFFFFF"/>
                          </a:solidFill>
                          <a:latin typeface="Century Gothic"/>
                        </a:rPr>
                        <a:t>2</a:t>
                      </a:r>
                    </a:p>
                  </a:txBody>
                  <a:tcPr marL="0" marR="0" marT="0" marB="0" anchor="b">
                    <a:solidFill>
                      <a:srgbClr val="78909C"/>
                    </a:solidFill>
                  </a:tcPr>
                </a:tc>
                <a:tc>
                  <a:txBody>
                    <a:bodyPr/>
                    <a:lstStyle/>
                    <a:p>
                      <a:pPr marL="0" marR="0" indent="88900"/>
                      <a:r>
                        <a:rPr lang="ru" sz="1200">
                          <a:latin typeface="Century Gothic"/>
                        </a:rPr>
                        <a:t>Основы медицинских знаний</a:t>
                      </a:r>
                    </a:p>
                  </a:txBody>
                  <a:tcPr marL="0" marR="0" marT="0" marB="0" anchor="b">
                    <a:solidFill>
                      <a:srgbClr val="CBDDE1"/>
                    </a:solidFill>
                  </a:tcPr>
                </a:tc>
                <a:tc>
                  <a:txBody>
                    <a:bodyPr/>
                    <a:lstStyle/>
                    <a:p>
                      <a:pPr marL="0" marR="0" indent="88900"/>
                      <a:r>
                        <a:rPr lang="ru" sz="1200">
                          <a:latin typeface="Century Gothic"/>
                        </a:rPr>
                        <a:t>10</a:t>
                      </a:r>
                    </a:p>
                  </a:txBody>
                  <a:tcPr marL="0" marR="0" marT="0" marB="0" anchor="b">
                    <a:solidFill>
                      <a:srgbClr val="CBDDE1"/>
                    </a:solidFill>
                  </a:tcPr>
                </a:tc>
                <a:tc>
                  <a:txBody>
                    <a:bodyPr/>
                    <a:lstStyle/>
                    <a:p>
                      <a:pPr marL="0" marR="0" indent="88900" algn="just"/>
                      <a:r>
                        <a:rPr lang="ru" sz="1200">
                          <a:latin typeface="Century Gothic"/>
                        </a:rPr>
                        <a:t>1</a:t>
                      </a:r>
                    </a:p>
                  </a:txBody>
                  <a:tcPr marL="0" marR="0" marT="0" marB="0" anchor="b">
                    <a:solidFill>
                      <a:srgbClr val="CBDDE1"/>
                    </a:solidFill>
                  </a:tcPr>
                </a:tc>
                <a:tc>
                  <a:txBody>
                    <a:bodyPr/>
                    <a:lstStyle/>
                    <a:p>
                      <a:pPr marL="0" marR="0" indent="88900"/>
                      <a:r>
                        <a:rPr lang="ru" sz="1200">
                          <a:latin typeface="Century Gothic"/>
                        </a:rPr>
                        <a:t>Кузубова М.А.</a:t>
                      </a:r>
                    </a:p>
                  </a:txBody>
                  <a:tcPr marL="0" marR="0" marT="0" marB="0" anchor="b">
                    <a:solidFill>
                      <a:srgbClr val="CBDDE1"/>
                    </a:solidFill>
                  </a:tcPr>
                </a:tc>
              </a:tr>
              <a:tr h="271272">
                <a:tc>
                  <a:txBody>
                    <a:bodyPr/>
                    <a:lstStyle/>
                    <a:p>
                      <a:pPr marL="0" marR="0" indent="114300"/>
                      <a:r>
                        <a:rPr lang="ru" sz="1200" b="1">
                          <a:solidFill>
                            <a:srgbClr val="FFFFFF"/>
                          </a:solidFill>
                          <a:latin typeface="Century Gothic"/>
                        </a:rPr>
                        <a:t>&lt;...&gt;</a:t>
                      </a:r>
                    </a:p>
                  </a:txBody>
                  <a:tcPr marL="0" marR="0" marT="0" marB="0" anchor="b">
                    <a:solidFill>
                      <a:srgbClr val="78909C"/>
                    </a:solidFill>
                  </a:tcPr>
                </a:tc>
                <a:tc>
                  <a:txBody>
                    <a:bodyPr/>
                    <a:lstStyle/>
                    <a:p>
                      <a:pPr marL="0" marR="0" indent="88900"/>
                      <a:r>
                        <a:rPr lang="ru" sz="1200">
                          <a:latin typeface="Century Gothic"/>
                        </a:rPr>
                        <a:t>&lt;...&gt;</a:t>
                      </a:r>
                    </a:p>
                  </a:txBody>
                  <a:tcPr marL="0" marR="0" marT="0" marB="0" anchor="b">
                    <a:solidFill>
                      <a:srgbClr val="E4E9EC"/>
                    </a:solidFill>
                  </a:tcPr>
                </a:tc>
                <a:tc>
                  <a:txBody>
                    <a:bodyPr/>
                    <a:lstStyle/>
                    <a:p>
                      <a:pPr marL="0" marR="0" indent="88900"/>
                      <a:r>
                        <a:rPr lang="ru" sz="1200">
                          <a:latin typeface="Century Gothic"/>
                        </a:rPr>
                        <a:t>&lt;...&gt;</a:t>
                      </a:r>
                    </a:p>
                  </a:txBody>
                  <a:tcPr marL="0" marR="0" marT="0" marB="0" anchor="b">
                    <a:solidFill>
                      <a:srgbClr val="E4E9EC"/>
                    </a:solidFill>
                  </a:tcPr>
                </a:tc>
                <a:tc>
                  <a:txBody>
                    <a:bodyPr/>
                    <a:lstStyle/>
                    <a:p>
                      <a:pPr marL="0" marR="0" indent="88900" algn="just"/>
                      <a:r>
                        <a:rPr lang="ru" sz="1200">
                          <a:latin typeface="Century Gothic"/>
                        </a:rPr>
                        <a:t>&lt;...&gt;</a:t>
                      </a:r>
                    </a:p>
                  </a:txBody>
                  <a:tcPr marL="0" marR="0" marT="0" marB="0" anchor="b">
                    <a:solidFill>
                      <a:srgbClr val="E4E9EC"/>
                    </a:solidFill>
                  </a:tcPr>
                </a:tc>
                <a:tc>
                  <a:txBody>
                    <a:bodyPr/>
                    <a:lstStyle/>
                    <a:p>
                      <a:pPr marL="0" marR="0" indent="88900"/>
                      <a:r>
                        <a:rPr lang="ru" sz="1200">
                          <a:latin typeface="Century Gothic"/>
                        </a:rPr>
                        <a:t>&lt;...&gt;</a:t>
                      </a:r>
                    </a:p>
                  </a:txBody>
                  <a:tcPr marL="0" marR="0" marT="0" marB="0" anchor="b">
                    <a:solidFill>
                      <a:srgbClr val="E4E9EC"/>
                    </a:solidFill>
                  </a:tcPr>
                </a:tc>
              </a:tr>
              <a:tr h="286512">
                <a:tc gridSpan="5">
                  <a:txBody>
                    <a:bodyPr/>
                    <a:lstStyle/>
                    <a:p>
                      <a:pPr marL="0" marR="0" indent="114300"/>
                      <a:r>
                        <a:rPr lang="ru" sz="1200" b="1">
                          <a:solidFill>
                            <a:srgbClr val="FFFFFF"/>
                          </a:solidFill>
                          <a:latin typeface="Century Gothic"/>
                        </a:rPr>
                        <a:t>Гуманитарный профиль</a:t>
                      </a:r>
                    </a:p>
                  </a:txBody>
                  <a:tcPr marL="0" marR="0" marT="0" marB="0" anchor="b">
                    <a:solidFill>
                      <a:srgbClr val="78909C"/>
                    </a:solidFill>
                  </a:tcPr>
                </a:tc>
                <a:tc hMerge="1">
                  <a:txBody>
                    <a:bodyPr/>
                    <a:lstStyle/>
                    <a:p>
                      <a:endParaRPr sz="1400"/>
                    </a:p>
                  </a:txBody>
                  <a:tcPr marL="0" marR="0" marT="0" marB="0"/>
                </a:tc>
                <a:tc hMerge="1">
                  <a:txBody>
                    <a:bodyPr/>
                    <a:lstStyle/>
                    <a:p>
                      <a:endParaRPr sz="1400"/>
                    </a:p>
                  </a:txBody>
                  <a:tcPr marL="0" marR="0" marT="0" marB="0"/>
                </a:tc>
                <a:tc hMerge="1">
                  <a:txBody>
                    <a:bodyPr/>
                    <a:lstStyle/>
                    <a:p>
                      <a:endParaRPr sz="1400"/>
                    </a:p>
                  </a:txBody>
                  <a:tcPr marL="0" marR="0" marT="0" marB="0"/>
                </a:tc>
                <a:tc hMerge="1">
                  <a:txBody>
                    <a:bodyPr/>
                    <a:lstStyle/>
                    <a:p>
                      <a:endParaRPr sz="1400"/>
                    </a:p>
                  </a:txBody>
                  <a:tcPr marL="0" marR="0" marT="0" marB="0"/>
                </a:tc>
              </a:tr>
              <a:tr h="274320">
                <a:tc>
                  <a:txBody>
                    <a:bodyPr/>
                    <a:lstStyle/>
                    <a:p>
                      <a:pPr marL="0" marR="0" indent="114300"/>
                      <a:r>
                        <a:rPr lang="ru" sz="1200" b="1">
                          <a:solidFill>
                            <a:srgbClr val="FFFFFF"/>
                          </a:solidFill>
                          <a:latin typeface="Century Gothic"/>
                        </a:rPr>
                        <a:t>1</a:t>
                      </a:r>
                    </a:p>
                  </a:txBody>
                  <a:tcPr marL="0" marR="0" marT="0" marB="0" anchor="b">
                    <a:solidFill>
                      <a:srgbClr val="78909C"/>
                    </a:solidFill>
                  </a:tcPr>
                </a:tc>
                <a:tc>
                  <a:txBody>
                    <a:bodyPr/>
                    <a:lstStyle/>
                    <a:p>
                      <a:pPr marL="0" marR="0" indent="88900"/>
                      <a:r>
                        <a:rPr lang="ru" sz="1200">
                          <a:latin typeface="Century Gothic"/>
                        </a:rPr>
                        <a:t>Психолингвистика</a:t>
                      </a:r>
                    </a:p>
                  </a:txBody>
                  <a:tcPr marL="0" marR="0" marT="0" marB="0" anchor="b">
                    <a:solidFill>
                      <a:srgbClr val="E4E9EC"/>
                    </a:solidFill>
                  </a:tcPr>
                </a:tc>
                <a:tc>
                  <a:txBody>
                    <a:bodyPr/>
                    <a:lstStyle/>
                    <a:p>
                      <a:pPr marL="0" marR="0" indent="88900"/>
                      <a:r>
                        <a:rPr lang="ru" sz="1200">
                          <a:latin typeface="Century Gothic"/>
                        </a:rPr>
                        <a:t>10</a:t>
                      </a:r>
                    </a:p>
                  </a:txBody>
                  <a:tcPr marL="0" marR="0" marT="0" marB="0" anchor="b">
                    <a:solidFill>
                      <a:srgbClr val="E4E9EC"/>
                    </a:solidFill>
                  </a:tcPr>
                </a:tc>
                <a:tc>
                  <a:txBody>
                    <a:bodyPr/>
                    <a:lstStyle/>
                    <a:p>
                      <a:pPr marL="0" marR="0" indent="88900" algn="just"/>
                      <a:r>
                        <a:rPr lang="ru" sz="1200">
                          <a:latin typeface="Century Gothic"/>
                        </a:rPr>
                        <a:t>1</a:t>
                      </a:r>
                    </a:p>
                  </a:txBody>
                  <a:tcPr marL="0" marR="0" marT="0" marB="0" anchor="b">
                    <a:solidFill>
                      <a:srgbClr val="E4E9EC"/>
                    </a:solidFill>
                  </a:tcPr>
                </a:tc>
                <a:tc>
                  <a:txBody>
                    <a:bodyPr/>
                    <a:lstStyle/>
                    <a:p>
                      <a:pPr marL="0" marR="0" indent="88900"/>
                      <a:r>
                        <a:rPr lang="ru" sz="1200">
                          <a:latin typeface="Century Gothic"/>
                        </a:rPr>
                        <a:t>Антипова К.А.</a:t>
                      </a:r>
                    </a:p>
                  </a:txBody>
                  <a:tcPr marL="0" marR="0" marT="0" marB="0" anchor="b">
                    <a:solidFill>
                      <a:srgbClr val="E4E9EC"/>
                    </a:solidFill>
                  </a:tcPr>
                </a:tc>
              </a:tr>
              <a:tr h="277368">
                <a:tc>
                  <a:txBody>
                    <a:bodyPr/>
                    <a:lstStyle/>
                    <a:p>
                      <a:pPr marL="0" marR="0" indent="114300"/>
                      <a:r>
                        <a:rPr lang="ru" sz="1200" b="1">
                          <a:solidFill>
                            <a:srgbClr val="FFFFFF"/>
                          </a:solidFill>
                          <a:latin typeface="Century Gothic"/>
                        </a:rPr>
                        <a:t>2</a:t>
                      </a:r>
                    </a:p>
                  </a:txBody>
                  <a:tcPr marL="0" marR="0" marT="0" marB="0" anchor="b">
                    <a:solidFill>
                      <a:srgbClr val="78909C"/>
                    </a:solidFill>
                  </a:tcPr>
                </a:tc>
                <a:tc>
                  <a:txBody>
                    <a:bodyPr/>
                    <a:lstStyle/>
                    <a:p>
                      <a:pPr marL="0" marR="0" indent="88900"/>
                      <a:r>
                        <a:rPr lang="ru" sz="1200">
                          <a:latin typeface="Century Gothic"/>
                        </a:rPr>
                        <a:t>Музеи мира</a:t>
                      </a:r>
                    </a:p>
                  </a:txBody>
                  <a:tcPr marL="0" marR="0" marT="0" marB="0" anchor="b">
                    <a:solidFill>
                      <a:srgbClr val="CBDDE1"/>
                    </a:solidFill>
                  </a:tcPr>
                </a:tc>
                <a:tc>
                  <a:txBody>
                    <a:bodyPr/>
                    <a:lstStyle/>
                    <a:p>
                      <a:pPr marL="0" marR="0" indent="88900"/>
                      <a:r>
                        <a:rPr lang="ru" sz="1200">
                          <a:latin typeface="Century Gothic"/>
                        </a:rPr>
                        <a:t>10</a:t>
                      </a:r>
                    </a:p>
                  </a:txBody>
                  <a:tcPr marL="0" marR="0" marT="0" marB="0" anchor="b">
                    <a:solidFill>
                      <a:srgbClr val="CBDDE1"/>
                    </a:solidFill>
                  </a:tcPr>
                </a:tc>
                <a:tc>
                  <a:txBody>
                    <a:bodyPr/>
                    <a:lstStyle/>
                    <a:p>
                      <a:pPr marL="0" marR="0" indent="88900" algn="just"/>
                      <a:r>
                        <a:rPr lang="ru" sz="1200">
                          <a:latin typeface="Century Gothic"/>
                        </a:rPr>
                        <a:t>1</a:t>
                      </a:r>
                    </a:p>
                  </a:txBody>
                  <a:tcPr marL="0" marR="0" marT="0" marB="0" anchor="b">
                    <a:solidFill>
                      <a:srgbClr val="CBDDE1"/>
                    </a:solidFill>
                  </a:tcPr>
                </a:tc>
                <a:tc>
                  <a:txBody>
                    <a:bodyPr/>
                    <a:lstStyle/>
                    <a:p>
                      <a:pPr marL="0" marR="0" indent="88900"/>
                      <a:r>
                        <a:rPr lang="ru" sz="1200">
                          <a:latin typeface="Century Gothic"/>
                        </a:rPr>
                        <a:t>Быкова М.И.</a:t>
                      </a:r>
                    </a:p>
                  </a:txBody>
                  <a:tcPr marL="0" marR="0" marT="0" marB="0" anchor="b">
                    <a:solidFill>
                      <a:srgbClr val="CBDDE1"/>
                    </a:solidFill>
                  </a:tcPr>
                </a:tc>
              </a:tr>
              <a:tr h="274320">
                <a:tc>
                  <a:txBody>
                    <a:bodyPr/>
                    <a:lstStyle/>
                    <a:p>
                      <a:pPr marL="0" marR="0" indent="114300"/>
                      <a:r>
                        <a:rPr lang="ru" sz="1200" b="1">
                          <a:solidFill>
                            <a:srgbClr val="FFFFFF"/>
                          </a:solidFill>
                          <a:latin typeface="Century Gothic"/>
                        </a:rPr>
                        <a:t>&lt;...&gt;</a:t>
                      </a:r>
                    </a:p>
                  </a:txBody>
                  <a:tcPr marL="0" marR="0" marT="0" marB="0" anchor="b">
                    <a:solidFill>
                      <a:srgbClr val="78909C"/>
                    </a:solidFill>
                  </a:tcPr>
                </a:tc>
                <a:tc>
                  <a:txBody>
                    <a:bodyPr/>
                    <a:lstStyle/>
                    <a:p>
                      <a:pPr marL="0" marR="0" indent="88900"/>
                      <a:r>
                        <a:rPr lang="ru" sz="1200">
                          <a:latin typeface="Century Gothic"/>
                        </a:rPr>
                        <a:t>&lt;...&gt;</a:t>
                      </a:r>
                    </a:p>
                  </a:txBody>
                  <a:tcPr marL="0" marR="0" marT="0" marB="0" anchor="b">
                    <a:solidFill>
                      <a:srgbClr val="E4E9EC"/>
                    </a:solidFill>
                  </a:tcPr>
                </a:tc>
                <a:tc>
                  <a:txBody>
                    <a:bodyPr/>
                    <a:lstStyle/>
                    <a:p>
                      <a:pPr marL="0" marR="0" indent="88900"/>
                      <a:r>
                        <a:rPr lang="ru" sz="1200">
                          <a:latin typeface="Century Gothic"/>
                        </a:rPr>
                        <a:t>&lt;...&gt;</a:t>
                      </a:r>
                    </a:p>
                  </a:txBody>
                  <a:tcPr marL="0" marR="0" marT="0" marB="0" anchor="b">
                    <a:solidFill>
                      <a:srgbClr val="E4E9EC"/>
                    </a:solidFill>
                  </a:tcPr>
                </a:tc>
                <a:tc>
                  <a:txBody>
                    <a:bodyPr/>
                    <a:lstStyle/>
                    <a:p>
                      <a:pPr marL="0" marR="0" indent="88900" algn="just"/>
                      <a:r>
                        <a:rPr lang="ru" sz="1200">
                          <a:latin typeface="Century Gothic"/>
                        </a:rPr>
                        <a:t>&lt;...&gt;</a:t>
                      </a:r>
                    </a:p>
                  </a:txBody>
                  <a:tcPr marL="0" marR="0" marT="0" marB="0" anchor="b">
                    <a:solidFill>
                      <a:srgbClr val="E4E9EC"/>
                    </a:solidFill>
                  </a:tcPr>
                </a:tc>
                <a:tc>
                  <a:txBody>
                    <a:bodyPr/>
                    <a:lstStyle/>
                    <a:p>
                      <a:pPr marL="0" marR="0" indent="88900"/>
                      <a:r>
                        <a:rPr lang="ru" sz="1200">
                          <a:latin typeface="Century Gothic"/>
                        </a:rPr>
                        <a:t>&lt;...&gt;</a:t>
                      </a:r>
                    </a:p>
                  </a:txBody>
                  <a:tcPr marL="0" marR="0" marT="0" marB="0" anchor="b">
                    <a:solidFill>
                      <a:srgbClr val="E4E9EC"/>
                    </a:solidFill>
                  </a:tcPr>
                </a:tc>
              </a:tr>
              <a:tr h="286512">
                <a:tc gridSpan="5">
                  <a:txBody>
                    <a:bodyPr/>
                    <a:lstStyle/>
                    <a:p>
                      <a:pPr marL="0" marR="0" indent="114300"/>
                      <a:r>
                        <a:rPr lang="ru" sz="1200" b="1">
                          <a:solidFill>
                            <a:srgbClr val="FFFFFF"/>
                          </a:solidFill>
                          <a:latin typeface="Century Gothic"/>
                        </a:rPr>
                        <a:t>Технологический профиль</a:t>
                      </a:r>
                    </a:p>
                  </a:txBody>
                  <a:tcPr marL="0" marR="0" marT="0" marB="0" anchor="b">
                    <a:solidFill>
                      <a:srgbClr val="78909C"/>
                    </a:solidFill>
                  </a:tcPr>
                </a:tc>
                <a:tc hMerge="1">
                  <a:txBody>
                    <a:bodyPr/>
                    <a:lstStyle/>
                    <a:p>
                      <a:endParaRPr sz="1400"/>
                    </a:p>
                  </a:txBody>
                  <a:tcPr marL="0" marR="0" marT="0" marB="0"/>
                </a:tc>
                <a:tc hMerge="1">
                  <a:txBody>
                    <a:bodyPr/>
                    <a:lstStyle/>
                    <a:p>
                      <a:endParaRPr sz="1400"/>
                    </a:p>
                  </a:txBody>
                  <a:tcPr marL="0" marR="0" marT="0" marB="0"/>
                </a:tc>
                <a:tc hMerge="1">
                  <a:txBody>
                    <a:bodyPr/>
                    <a:lstStyle/>
                    <a:p>
                      <a:endParaRPr sz="1400"/>
                    </a:p>
                  </a:txBody>
                  <a:tcPr marL="0" marR="0" marT="0" marB="0"/>
                </a:tc>
                <a:tc hMerge="1">
                  <a:txBody>
                    <a:bodyPr/>
                    <a:lstStyle/>
                    <a:p>
                      <a:endParaRPr sz="1400"/>
                    </a:p>
                  </a:txBody>
                  <a:tcPr marL="0" marR="0" marT="0" marB="0"/>
                </a:tc>
              </a:tr>
              <a:tr h="295656">
                <a:tc>
                  <a:txBody>
                    <a:bodyPr/>
                    <a:lstStyle/>
                    <a:p>
                      <a:pPr marL="0" marR="0" indent="114300"/>
                      <a:r>
                        <a:rPr lang="ru" sz="1200" b="1">
                          <a:solidFill>
                            <a:srgbClr val="FFFFFF"/>
                          </a:solidFill>
                          <a:latin typeface="Century Gothic"/>
                        </a:rPr>
                        <a:t>&lt;...&gt;</a:t>
                      </a:r>
                    </a:p>
                  </a:txBody>
                  <a:tcPr marL="0" marR="0" marT="0" marB="0" anchor="ctr">
                    <a:solidFill>
                      <a:srgbClr val="78909C"/>
                    </a:solidFill>
                  </a:tcPr>
                </a:tc>
                <a:tc>
                  <a:txBody>
                    <a:bodyPr/>
                    <a:lstStyle/>
                    <a:p>
                      <a:pPr marL="0" marR="0" indent="88900"/>
                      <a:r>
                        <a:rPr lang="ru" sz="1200">
                          <a:latin typeface="Century Gothic"/>
                        </a:rPr>
                        <a:t>&lt;...&gt;</a:t>
                      </a:r>
                    </a:p>
                  </a:txBody>
                  <a:tcPr marL="0" marR="0" marT="0" marB="0" anchor="ctr">
                    <a:solidFill>
                      <a:srgbClr val="E4E9EC"/>
                    </a:solidFill>
                  </a:tcPr>
                </a:tc>
                <a:tc>
                  <a:txBody>
                    <a:bodyPr/>
                    <a:lstStyle/>
                    <a:p>
                      <a:pPr marL="0" marR="0" indent="88900"/>
                      <a:r>
                        <a:rPr lang="ru" sz="1200">
                          <a:latin typeface="Century Gothic"/>
                        </a:rPr>
                        <a:t>&lt;...&gt;</a:t>
                      </a:r>
                    </a:p>
                  </a:txBody>
                  <a:tcPr marL="0" marR="0" marT="0" marB="0" anchor="ctr">
                    <a:solidFill>
                      <a:srgbClr val="E4E9EC"/>
                    </a:solidFill>
                  </a:tcPr>
                </a:tc>
                <a:tc>
                  <a:txBody>
                    <a:bodyPr/>
                    <a:lstStyle/>
                    <a:p>
                      <a:pPr marL="0" marR="0" indent="88900" algn="just"/>
                      <a:r>
                        <a:rPr lang="ru" sz="1200">
                          <a:latin typeface="Century Gothic"/>
                        </a:rPr>
                        <a:t>&lt;...&gt;</a:t>
                      </a:r>
                    </a:p>
                  </a:txBody>
                  <a:tcPr marL="0" marR="0" marT="0" marB="0" anchor="ctr">
                    <a:solidFill>
                      <a:srgbClr val="E4E9EC"/>
                    </a:solidFill>
                  </a:tcPr>
                </a:tc>
                <a:tc>
                  <a:txBody>
                    <a:bodyPr/>
                    <a:lstStyle/>
                    <a:p>
                      <a:pPr marL="0" marR="0" indent="88900"/>
                      <a:r>
                        <a:rPr lang="ru" sz="1200">
                          <a:latin typeface="Century Gothic"/>
                        </a:rPr>
                        <a:t>&lt;...&gt;</a:t>
                      </a:r>
                    </a:p>
                  </a:txBody>
                  <a:tcPr marL="0" marR="0" marT="0" marB="0" anchor="ctr">
                    <a:solidFill>
                      <a:srgbClr val="E4E9EC"/>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E0000"/>
        </a:solidFill>
        <a:effectLst/>
      </p:bgPr>
    </p:bg>
    <p:spTree>
      <p:nvGrpSpPr>
        <p:cNvPr id="1" name=""/>
        <p:cNvGrpSpPr/>
        <p:nvPr/>
      </p:nvGrpSpPr>
      <p:grpSpPr>
        <a:xfrm>
          <a:off x="0" y="0"/>
          <a:ext cx="0" cy="0"/>
          <a:chOff x="0" y="0"/>
          <a:chExt cx="0" cy="0"/>
        </a:xfrm>
      </p:grpSpPr>
      <p:sp>
        <p:nvSpPr>
          <p:cNvPr id="2" name="Прямоугольник 1"/>
          <p:cNvSpPr/>
          <p:nvPr/>
        </p:nvSpPr>
        <p:spPr>
          <a:xfrm>
            <a:off x="493776" y="137160"/>
            <a:ext cx="8141208" cy="643128"/>
          </a:xfrm>
          <a:prstGeom prst="rect">
            <a:avLst/>
          </a:prstGeom>
          <a:solidFill>
            <a:srgbClr val="FE0000"/>
          </a:solidFill>
        </p:spPr>
        <p:txBody>
          <a:bodyPr lIns="0" tIns="0" rIns="0" bIns="0">
            <a:noAutofit/>
          </a:bodyPr>
          <a:lstStyle/>
          <a:p>
            <a:pPr marL="0" marR="0" indent="0" algn="ctr">
              <a:lnSpc>
                <a:spcPct val="96000"/>
              </a:lnSpc>
            </a:pPr>
            <a:r>
              <a:rPr lang="ru" sz="2400" b="1">
                <a:solidFill>
                  <a:srgbClr val="FFFFFF"/>
                </a:solidFill>
                <a:latin typeface="Century Gothic"/>
              </a:rPr>
              <a:t>Фрагмент плана внеурочной деятельности для ООП</a:t>
            </a:r>
          </a:p>
          <a:p>
            <a:pPr marL="0" marR="0" indent="0" algn="ctr">
              <a:lnSpc>
                <a:spcPct val="96000"/>
              </a:lnSpc>
            </a:pPr>
            <a:r>
              <a:rPr lang="ru" sz="2400" b="1">
                <a:solidFill>
                  <a:srgbClr val="FFFFFF"/>
                </a:solidFill>
                <a:latin typeface="Century Gothic"/>
              </a:rPr>
              <a:t>СОО в соответствии с ФООП СОО</a:t>
            </a:r>
          </a:p>
        </p:txBody>
      </p:sp>
      <p:sp>
        <p:nvSpPr>
          <p:cNvPr id="3" name="Прямоугольник 2"/>
          <p:cNvSpPr/>
          <p:nvPr/>
        </p:nvSpPr>
        <p:spPr>
          <a:xfrm>
            <a:off x="76200" y="987552"/>
            <a:ext cx="359664" cy="4017264"/>
          </a:xfrm>
          <a:prstGeom prst="rect">
            <a:avLst/>
          </a:prstGeom>
          <a:solidFill>
            <a:srgbClr val="003466"/>
          </a:solidFill>
        </p:spPr>
        <p:txBody>
          <a:bodyPr vert="vert270" lIns="0" tIns="0" rIns="0" bIns="0">
            <a:noAutofit/>
          </a:bodyPr>
          <a:lstStyle/>
          <a:p>
            <a:pPr marL="0" marR="0" indent="0" algn="ctr"/>
            <a:r>
              <a:rPr lang="ru" sz="1200" b="1">
                <a:solidFill>
                  <a:srgbClr val="FFFFFF"/>
                </a:solidFill>
                <a:latin typeface="Century Gothic"/>
              </a:rPr>
              <a:t>Пример календарного плана реализации внеурочной деятельности гуманитарного профиля</a:t>
            </a:r>
          </a:p>
        </p:txBody>
      </p:sp>
      <p:sp>
        <p:nvSpPr>
          <p:cNvPr id="4" name="Прямоугольник 3"/>
          <p:cNvSpPr/>
          <p:nvPr/>
        </p:nvSpPr>
        <p:spPr>
          <a:xfrm>
            <a:off x="691896" y="1478280"/>
            <a:ext cx="420624" cy="131064"/>
          </a:xfrm>
          <a:prstGeom prst="rect">
            <a:avLst/>
          </a:prstGeom>
          <a:solidFill>
            <a:srgbClr val="EDEEF0"/>
          </a:solidFill>
        </p:spPr>
        <p:txBody>
          <a:bodyPr wrap="none" lIns="0" tIns="0" rIns="0" bIns="0">
            <a:noAutofit/>
          </a:bodyPr>
          <a:lstStyle/>
          <a:p>
            <a:pPr marL="0" marR="0" indent="0"/>
            <a:r>
              <a:rPr lang="ru" sz="900" b="1">
                <a:solidFill>
                  <a:srgbClr val="FFFFFF"/>
                </a:solidFill>
                <a:latin typeface="Century Gothic"/>
              </a:rPr>
              <a:t>Месяц</a:t>
            </a:r>
          </a:p>
        </p:txBody>
      </p:sp>
      <p:sp>
        <p:nvSpPr>
          <p:cNvPr id="5" name="Прямоугольник 4"/>
          <p:cNvSpPr/>
          <p:nvPr/>
        </p:nvSpPr>
        <p:spPr>
          <a:xfrm>
            <a:off x="4504944" y="1152144"/>
            <a:ext cx="643128" cy="124968"/>
          </a:xfrm>
          <a:prstGeom prst="rect">
            <a:avLst/>
          </a:prstGeom>
          <a:solidFill>
            <a:srgbClr val="EDEEF0"/>
          </a:solidFill>
        </p:spPr>
        <p:txBody>
          <a:bodyPr wrap="none" lIns="0" tIns="0" rIns="0" bIns="0">
            <a:noAutofit/>
          </a:bodyPr>
          <a:lstStyle/>
          <a:p>
            <a:pPr marL="0" marR="0" indent="0"/>
            <a:r>
              <a:rPr lang="ru" sz="900" b="1">
                <a:solidFill>
                  <a:srgbClr val="FFFFFF"/>
                </a:solidFill>
                <a:latin typeface="Century Gothic"/>
              </a:rPr>
              <a:t>10-й класс</a:t>
            </a:r>
          </a:p>
        </p:txBody>
      </p:sp>
      <p:sp>
        <p:nvSpPr>
          <p:cNvPr id="6" name="Прямоугольник 5"/>
          <p:cNvSpPr/>
          <p:nvPr/>
        </p:nvSpPr>
        <p:spPr>
          <a:xfrm>
            <a:off x="2453640" y="1313688"/>
            <a:ext cx="4742688" cy="146304"/>
          </a:xfrm>
          <a:prstGeom prst="rect">
            <a:avLst/>
          </a:prstGeom>
          <a:solidFill>
            <a:srgbClr val="EDEEF0"/>
          </a:solidFill>
        </p:spPr>
        <p:txBody>
          <a:bodyPr wrap="none" lIns="0" tIns="0" rIns="0" bIns="0">
            <a:noAutofit/>
          </a:bodyPr>
          <a:lstStyle/>
          <a:p>
            <a:pPr marL="0" marR="0" indent="0"/>
            <a:r>
              <a:rPr lang="ru" sz="900" b="1">
                <a:solidFill>
                  <a:srgbClr val="FFFFFF"/>
                </a:solidFill>
                <a:latin typeface="Century Gothic"/>
              </a:rPr>
              <a:t>Направления внеурочной деятельности по ФГОС среднего общего образования</a:t>
            </a:r>
          </a:p>
        </p:txBody>
      </p:sp>
      <p:sp>
        <p:nvSpPr>
          <p:cNvPr id="7" name="Прямоугольник 6"/>
          <p:cNvSpPr/>
          <p:nvPr/>
        </p:nvSpPr>
        <p:spPr>
          <a:xfrm>
            <a:off x="1429512" y="1478280"/>
            <a:ext cx="1350264" cy="140208"/>
          </a:xfrm>
          <a:prstGeom prst="rect">
            <a:avLst/>
          </a:prstGeom>
          <a:noFill/>
        </p:spPr>
        <p:txBody>
          <a:bodyPr wrap="none" lIns="0" tIns="0" rIns="0" bIns="0">
            <a:noAutofit/>
          </a:bodyPr>
          <a:lstStyle/>
          <a:p>
            <a:pPr marL="0" marR="0" indent="0"/>
            <a:r>
              <a:rPr lang="ru" sz="900">
                <a:latin typeface="Century Gothic"/>
              </a:rPr>
              <a:t>Духовно-нравственное</a:t>
            </a:r>
          </a:p>
        </p:txBody>
      </p:sp>
      <p:sp>
        <p:nvSpPr>
          <p:cNvPr id="8" name="Прямоугольник 7"/>
          <p:cNvSpPr/>
          <p:nvPr/>
        </p:nvSpPr>
        <p:spPr>
          <a:xfrm>
            <a:off x="697992" y="1770888"/>
            <a:ext cx="1548384" cy="146304"/>
          </a:xfrm>
          <a:prstGeom prst="rect">
            <a:avLst/>
          </a:prstGeom>
          <a:solidFill>
            <a:srgbClr val="EDEEF0"/>
          </a:solidFill>
        </p:spPr>
        <p:txBody>
          <a:bodyPr wrap="none" lIns="0" tIns="0" rIns="0" bIns="0">
            <a:noAutofit/>
          </a:bodyPr>
          <a:lstStyle/>
          <a:p>
            <a:pPr marL="0" marR="0" indent="0"/>
            <a:r>
              <a:rPr lang="ru" sz="900" b="1">
                <a:solidFill>
                  <a:srgbClr val="FFFFFF"/>
                </a:solidFill>
                <a:latin typeface="Century Gothic"/>
              </a:rPr>
              <a:t>Инвариантный компонент</a:t>
            </a:r>
          </a:p>
        </p:txBody>
      </p:sp>
      <p:sp>
        <p:nvSpPr>
          <p:cNvPr id="9" name="Прямоугольник 8"/>
          <p:cNvSpPr/>
          <p:nvPr/>
        </p:nvSpPr>
        <p:spPr>
          <a:xfrm>
            <a:off x="701040" y="1917192"/>
            <a:ext cx="118872" cy="128016"/>
          </a:xfrm>
          <a:prstGeom prst="rect">
            <a:avLst/>
          </a:prstGeom>
          <a:solidFill>
            <a:srgbClr val="EDEEF0"/>
          </a:solidFill>
        </p:spPr>
        <p:txBody>
          <a:bodyPr wrap="none" lIns="0" tIns="0" rIns="0" bIns="0">
            <a:noAutofit/>
          </a:bodyPr>
          <a:lstStyle/>
          <a:p>
            <a:pPr marL="0" marR="0" indent="0" algn="just"/>
            <a:r>
              <a:rPr lang="ru" sz="1000" b="1">
                <a:solidFill>
                  <a:srgbClr val="FFFFFF"/>
                </a:solidFill>
                <a:latin typeface="Century Gothic"/>
              </a:rPr>
              <a:t>1.</a:t>
            </a:r>
          </a:p>
        </p:txBody>
      </p:sp>
      <p:sp>
        <p:nvSpPr>
          <p:cNvPr id="10" name="Прямоугольник 9"/>
          <p:cNvSpPr/>
          <p:nvPr/>
        </p:nvSpPr>
        <p:spPr>
          <a:xfrm>
            <a:off x="691896" y="2130552"/>
            <a:ext cx="128016" cy="131064"/>
          </a:xfrm>
          <a:prstGeom prst="rect">
            <a:avLst/>
          </a:prstGeom>
          <a:solidFill>
            <a:srgbClr val="EDEEF0"/>
          </a:solidFill>
        </p:spPr>
        <p:txBody>
          <a:bodyPr wrap="none" lIns="0" tIns="0" rIns="0" bIns="0">
            <a:noAutofit/>
          </a:bodyPr>
          <a:lstStyle/>
          <a:p>
            <a:pPr marL="0" marR="0" indent="0"/>
            <a:r>
              <a:rPr lang="ru" sz="1000" b="1">
                <a:solidFill>
                  <a:srgbClr val="FFFFFF"/>
                </a:solidFill>
                <a:latin typeface="Century Gothic"/>
              </a:rPr>
              <a:t>2.</a:t>
            </a:r>
          </a:p>
        </p:txBody>
      </p:sp>
      <p:sp>
        <p:nvSpPr>
          <p:cNvPr id="11" name="Прямоугольник 10"/>
          <p:cNvSpPr/>
          <p:nvPr/>
        </p:nvSpPr>
        <p:spPr>
          <a:xfrm>
            <a:off x="691896" y="2343912"/>
            <a:ext cx="128016" cy="134112"/>
          </a:xfrm>
          <a:prstGeom prst="rect">
            <a:avLst/>
          </a:prstGeom>
          <a:solidFill>
            <a:srgbClr val="EDEEF0"/>
          </a:solidFill>
        </p:spPr>
        <p:txBody>
          <a:bodyPr wrap="none" lIns="0" tIns="0" rIns="0" bIns="0">
            <a:noAutofit/>
          </a:bodyPr>
          <a:lstStyle/>
          <a:p>
            <a:pPr marL="0" marR="0" indent="0"/>
            <a:r>
              <a:rPr lang="ru" sz="1000" b="1">
                <a:solidFill>
                  <a:srgbClr val="FFFFFF"/>
                </a:solidFill>
                <a:latin typeface="Century Gothic"/>
              </a:rPr>
              <a:t>3.</a:t>
            </a:r>
          </a:p>
        </p:txBody>
      </p:sp>
      <p:sp>
        <p:nvSpPr>
          <p:cNvPr id="12" name="Прямоугольник 11"/>
          <p:cNvSpPr/>
          <p:nvPr/>
        </p:nvSpPr>
        <p:spPr>
          <a:xfrm>
            <a:off x="3099816" y="1478280"/>
            <a:ext cx="749808" cy="128016"/>
          </a:xfrm>
          <a:prstGeom prst="rect">
            <a:avLst/>
          </a:prstGeom>
          <a:noFill/>
        </p:spPr>
        <p:txBody>
          <a:bodyPr wrap="none" lIns="0" tIns="0" rIns="0" bIns="0">
            <a:noAutofit/>
          </a:bodyPr>
          <a:lstStyle/>
          <a:p>
            <a:pPr marL="0" marR="0" indent="0"/>
            <a:r>
              <a:rPr lang="ru" sz="900">
                <a:latin typeface="Century Gothic"/>
              </a:rPr>
              <a:t>Социальное</a:t>
            </a:r>
          </a:p>
        </p:txBody>
      </p:sp>
      <p:sp>
        <p:nvSpPr>
          <p:cNvPr id="13" name="Прямоугольник 12"/>
          <p:cNvSpPr/>
          <p:nvPr/>
        </p:nvSpPr>
        <p:spPr>
          <a:xfrm>
            <a:off x="4139184" y="1475232"/>
            <a:ext cx="1426464" cy="143256"/>
          </a:xfrm>
          <a:prstGeom prst="rect">
            <a:avLst/>
          </a:prstGeom>
          <a:noFill/>
        </p:spPr>
        <p:txBody>
          <a:bodyPr wrap="none" lIns="0" tIns="0" rIns="0" bIns="0">
            <a:noAutofit/>
          </a:bodyPr>
          <a:lstStyle/>
          <a:p>
            <a:pPr marL="0" marR="0" indent="0"/>
            <a:r>
              <a:rPr lang="ru" sz="900">
                <a:latin typeface="Century Gothic"/>
              </a:rPr>
              <a:t>Общеинтеллектуальное</a:t>
            </a:r>
          </a:p>
        </p:txBody>
      </p:sp>
      <p:sp>
        <p:nvSpPr>
          <p:cNvPr id="14" name="Прямоугольник 13"/>
          <p:cNvSpPr/>
          <p:nvPr/>
        </p:nvSpPr>
        <p:spPr>
          <a:xfrm>
            <a:off x="5852160" y="1478280"/>
            <a:ext cx="1024128" cy="274320"/>
          </a:xfrm>
          <a:prstGeom prst="rect">
            <a:avLst/>
          </a:prstGeom>
          <a:noFill/>
        </p:spPr>
        <p:txBody>
          <a:bodyPr lIns="0" tIns="0" rIns="0" bIns="0">
            <a:noAutofit/>
          </a:bodyPr>
          <a:lstStyle/>
          <a:p>
            <a:pPr marL="0" marR="0" indent="0" algn="ctr"/>
            <a:r>
              <a:rPr lang="ru" sz="900">
                <a:latin typeface="Century Gothic"/>
              </a:rPr>
              <a:t>Спортивнооздоровительное</a:t>
            </a:r>
          </a:p>
        </p:txBody>
      </p:sp>
      <p:sp>
        <p:nvSpPr>
          <p:cNvPr id="15" name="Прямоугольник 14"/>
          <p:cNvSpPr/>
          <p:nvPr/>
        </p:nvSpPr>
        <p:spPr>
          <a:xfrm>
            <a:off x="7516368" y="1475232"/>
            <a:ext cx="1027176" cy="143256"/>
          </a:xfrm>
          <a:prstGeom prst="rect">
            <a:avLst/>
          </a:prstGeom>
          <a:noFill/>
        </p:spPr>
        <p:txBody>
          <a:bodyPr wrap="none" lIns="0" tIns="0" rIns="0" bIns="0">
            <a:noAutofit/>
          </a:bodyPr>
          <a:lstStyle/>
          <a:p>
            <a:pPr marL="0" marR="0" indent="0"/>
            <a:r>
              <a:rPr lang="ru" sz="900">
                <a:latin typeface="Century Gothic"/>
              </a:rPr>
              <a:t>Общекультурное</a:t>
            </a:r>
          </a:p>
        </p:txBody>
      </p:sp>
      <p:sp>
        <p:nvSpPr>
          <p:cNvPr id="16" name="Прямоугольник 15"/>
          <p:cNvSpPr/>
          <p:nvPr/>
        </p:nvSpPr>
        <p:spPr>
          <a:xfrm>
            <a:off x="1030224" y="1914144"/>
            <a:ext cx="5065776" cy="585216"/>
          </a:xfrm>
          <a:prstGeom prst="rect">
            <a:avLst/>
          </a:prstGeom>
          <a:solidFill>
            <a:srgbClr val="EDEEF0"/>
          </a:solidFill>
        </p:spPr>
        <p:txBody>
          <a:bodyPr lIns="0" tIns="0" rIns="0" bIns="0">
            <a:noAutofit/>
          </a:bodyPr>
          <a:lstStyle/>
          <a:p>
            <a:pPr marL="0" marR="0" indent="0">
              <a:spcAft>
                <a:spcPts val="210"/>
              </a:spcAft>
            </a:pPr>
            <a:r>
              <a:rPr lang="ru" sz="1000" b="1">
                <a:solidFill>
                  <a:srgbClr val="FFFFFF"/>
                </a:solidFill>
                <a:latin typeface="Century Gothic"/>
              </a:rPr>
              <a:t>«Школьное ученическое самоуправление «Республика» - 34 часа.</a:t>
            </a:r>
          </a:p>
          <a:p>
            <a:pPr marL="0" marR="0" indent="0">
              <a:spcAft>
                <a:spcPts val="210"/>
              </a:spcAft>
            </a:pPr>
            <a:r>
              <a:rPr lang="ru" sz="1000" b="1">
                <a:solidFill>
                  <a:srgbClr val="FFFFFF"/>
                </a:solidFill>
                <a:latin typeface="Century Gothic"/>
              </a:rPr>
              <a:t>Волонтерский отряд «Альтаир» - 34 часа.</a:t>
            </a:r>
          </a:p>
          <a:p>
            <a:pPr marL="0" marR="0" indent="0"/>
            <a:r>
              <a:rPr lang="ru" sz="1000" b="1">
                <a:solidFill>
                  <a:srgbClr val="FFFFFF"/>
                </a:solidFill>
                <a:latin typeface="Century Gothic"/>
              </a:rPr>
              <a:t>Учебные собрания по проблемам организации учебного процесса - 34 часа</a:t>
            </a:r>
          </a:p>
        </p:txBody>
      </p:sp>
      <p:sp>
        <p:nvSpPr>
          <p:cNvPr id="17" name="Прямоугольник 16"/>
          <p:cNvSpPr/>
          <p:nvPr/>
        </p:nvSpPr>
        <p:spPr>
          <a:xfrm>
            <a:off x="694944" y="2517648"/>
            <a:ext cx="585216" cy="143256"/>
          </a:xfrm>
          <a:prstGeom prst="rect">
            <a:avLst/>
          </a:prstGeom>
          <a:solidFill>
            <a:srgbClr val="EDEEF0"/>
          </a:solidFill>
        </p:spPr>
        <p:txBody>
          <a:bodyPr wrap="none" lIns="0" tIns="0" rIns="0" bIns="0">
            <a:noAutofit/>
          </a:bodyPr>
          <a:lstStyle/>
          <a:p>
            <a:pPr marL="0" marR="0" indent="0"/>
            <a:r>
              <a:rPr lang="ru" sz="900" b="1">
                <a:solidFill>
                  <a:srgbClr val="FFFFFF"/>
                </a:solidFill>
                <a:latin typeface="Century Gothic"/>
              </a:rPr>
              <a:t>Сентябрь</a:t>
            </a:r>
          </a:p>
        </p:txBody>
      </p:sp>
      <p:sp>
        <p:nvSpPr>
          <p:cNvPr id="18" name="Прямоугольник 17"/>
          <p:cNvSpPr/>
          <p:nvPr/>
        </p:nvSpPr>
        <p:spPr>
          <a:xfrm>
            <a:off x="694944" y="3499104"/>
            <a:ext cx="512064" cy="143256"/>
          </a:xfrm>
          <a:prstGeom prst="rect">
            <a:avLst/>
          </a:prstGeom>
          <a:solidFill>
            <a:srgbClr val="EDEEF0"/>
          </a:solidFill>
        </p:spPr>
        <p:txBody>
          <a:bodyPr wrap="none" lIns="0" tIns="0" rIns="0" bIns="0">
            <a:noAutofit/>
          </a:bodyPr>
          <a:lstStyle/>
          <a:p>
            <a:pPr marL="0" marR="0" indent="0"/>
            <a:r>
              <a:rPr lang="ru" sz="900" b="1">
                <a:solidFill>
                  <a:srgbClr val="FFFFFF"/>
                </a:solidFill>
                <a:latin typeface="Century Gothic"/>
              </a:rPr>
              <a:t>Октябрь</a:t>
            </a:r>
          </a:p>
        </p:txBody>
      </p:sp>
      <p:sp>
        <p:nvSpPr>
          <p:cNvPr id="19" name="Прямоугольник 18"/>
          <p:cNvSpPr/>
          <p:nvPr/>
        </p:nvSpPr>
        <p:spPr>
          <a:xfrm>
            <a:off x="697992" y="4328160"/>
            <a:ext cx="441960" cy="143256"/>
          </a:xfrm>
          <a:prstGeom prst="rect">
            <a:avLst/>
          </a:prstGeom>
          <a:solidFill>
            <a:srgbClr val="EDEEF0"/>
          </a:solidFill>
        </p:spPr>
        <p:txBody>
          <a:bodyPr wrap="none" lIns="0" tIns="0" rIns="0" bIns="0">
            <a:noAutofit/>
          </a:bodyPr>
          <a:lstStyle/>
          <a:p>
            <a:pPr marL="0" marR="0" indent="0"/>
            <a:r>
              <a:rPr lang="ru" sz="900" b="1">
                <a:solidFill>
                  <a:srgbClr val="FFFFFF"/>
                </a:solidFill>
                <a:latin typeface="Century Gothic"/>
              </a:rPr>
              <a:t>Ноябрь</a:t>
            </a:r>
          </a:p>
        </p:txBody>
      </p:sp>
      <p:sp>
        <p:nvSpPr>
          <p:cNvPr id="20" name="Прямоугольник 19"/>
          <p:cNvSpPr/>
          <p:nvPr/>
        </p:nvSpPr>
        <p:spPr>
          <a:xfrm>
            <a:off x="1338072" y="2517648"/>
            <a:ext cx="1435608" cy="944880"/>
          </a:xfrm>
          <a:prstGeom prst="rect">
            <a:avLst/>
          </a:prstGeom>
          <a:noFill/>
        </p:spPr>
        <p:txBody>
          <a:bodyPr lIns="0" tIns="0" rIns="0" bIns="0">
            <a:noAutofit/>
          </a:bodyPr>
          <a:lstStyle/>
          <a:p>
            <a:pPr marL="0" marR="0" indent="0"/>
            <a:r>
              <a:rPr lang="ru" sz="900">
                <a:latin typeface="Century Gothic"/>
              </a:rPr>
              <a:t>Участие в городском фестивале «Золотая осень»: организация виртуальной галереи иллюстраций к произведениям русских поэтов</a:t>
            </a:r>
          </a:p>
        </p:txBody>
      </p:sp>
      <p:sp>
        <p:nvSpPr>
          <p:cNvPr id="21" name="Прямоугольник 20"/>
          <p:cNvSpPr/>
          <p:nvPr/>
        </p:nvSpPr>
        <p:spPr>
          <a:xfrm>
            <a:off x="2889504" y="2514600"/>
            <a:ext cx="4035552" cy="691896"/>
          </a:xfrm>
          <a:prstGeom prst="rect">
            <a:avLst/>
          </a:prstGeom>
          <a:noFill/>
        </p:spPr>
        <p:txBody>
          <a:bodyPr lIns="0" tIns="0" rIns="0" bIns="0">
            <a:noAutofit/>
          </a:bodyPr>
          <a:lstStyle/>
          <a:p>
            <a:pPr marL="0" marR="0" indent="0" defTabSz="2755392">
              <a:tabLst>
                <a:tab pos="2755392" algn="l"/>
              </a:tabLst>
            </a:pPr>
            <a:r>
              <a:rPr lang="ru" sz="900">
                <a:latin typeface="Century Gothic"/>
              </a:rPr>
              <a:t>Классный час «Как организовано обучение в Информационнопрофильном классе: ваши права и	просветительская</a:t>
            </a:r>
          </a:p>
          <a:p>
            <a:pPr marL="0" marR="0" indent="0" defTabSz="2758440">
              <a:tabLst>
                <a:tab pos="2758440" algn="l"/>
              </a:tabLst>
            </a:pPr>
            <a:r>
              <a:rPr lang="ru" sz="900">
                <a:latin typeface="Century Gothic"/>
              </a:rPr>
              <a:t>обязанности»	встреча «Культура</a:t>
            </a:r>
          </a:p>
          <a:p>
            <a:pPr marL="2732600" marR="0" indent="0"/>
            <a:r>
              <a:rPr lang="ru" sz="900">
                <a:latin typeface="Century Gothic"/>
              </a:rPr>
              <a:t>здоровья: как выбрать свою программу»</a:t>
            </a:r>
          </a:p>
        </p:txBody>
      </p:sp>
      <p:sp>
        <p:nvSpPr>
          <p:cNvPr id="22" name="Прямоугольник 21"/>
          <p:cNvSpPr/>
          <p:nvPr/>
        </p:nvSpPr>
        <p:spPr>
          <a:xfrm>
            <a:off x="1335024" y="3499104"/>
            <a:ext cx="2404872" cy="691896"/>
          </a:xfrm>
          <a:prstGeom prst="rect">
            <a:avLst/>
          </a:prstGeom>
          <a:noFill/>
        </p:spPr>
        <p:txBody>
          <a:bodyPr lIns="0" tIns="0" rIns="0" bIns="0">
            <a:noAutofit/>
          </a:bodyPr>
          <a:lstStyle/>
          <a:p>
            <a:pPr marL="0" marR="0" indent="0"/>
            <a:r>
              <a:rPr lang="ru" sz="900">
                <a:latin typeface="Century Gothic"/>
              </a:rPr>
              <a:t>Совместное с родителями собрание «Тьюторство образовательных ситуаций»: презентация учебного содержания гуманитарного профиля с анонсом школьных и внешкольных ресурсов</a:t>
            </a:r>
          </a:p>
        </p:txBody>
      </p:sp>
      <p:sp>
        <p:nvSpPr>
          <p:cNvPr id="23" name="Прямоугольник 22"/>
          <p:cNvSpPr/>
          <p:nvPr/>
        </p:nvSpPr>
        <p:spPr>
          <a:xfrm>
            <a:off x="4072128" y="3499104"/>
            <a:ext cx="1502664" cy="691896"/>
          </a:xfrm>
          <a:prstGeom prst="rect">
            <a:avLst/>
          </a:prstGeom>
          <a:noFill/>
        </p:spPr>
        <p:txBody>
          <a:bodyPr lIns="0" tIns="0" rIns="0" bIns="0">
            <a:noAutofit/>
          </a:bodyPr>
          <a:lstStyle/>
          <a:p>
            <a:pPr marL="0" marR="0" indent="0"/>
            <a:r>
              <a:rPr lang="ru" sz="900">
                <a:latin typeface="Century Gothic"/>
              </a:rPr>
              <a:t>Предпрофессиональная диагностика при участии представителей регионального центра профориентации</a:t>
            </a:r>
          </a:p>
        </p:txBody>
      </p:sp>
      <p:sp>
        <p:nvSpPr>
          <p:cNvPr id="24" name="Прямоугольник 23"/>
          <p:cNvSpPr/>
          <p:nvPr/>
        </p:nvSpPr>
        <p:spPr>
          <a:xfrm>
            <a:off x="5644896" y="3499104"/>
            <a:ext cx="1411224" cy="691896"/>
          </a:xfrm>
          <a:prstGeom prst="rect">
            <a:avLst/>
          </a:prstGeom>
          <a:noFill/>
        </p:spPr>
        <p:txBody>
          <a:bodyPr lIns="0" tIns="0" rIns="0" bIns="0">
            <a:noAutofit/>
          </a:bodyPr>
          <a:lstStyle/>
          <a:p>
            <a:pPr marL="0" marR="0" indent="0"/>
            <a:r>
              <a:rPr lang="ru" sz="900">
                <a:latin typeface="Century Gothic"/>
              </a:rPr>
              <a:t>Сбор информации о занятости обучающихся в спортивных секциях, регулярности занятий физической культурой</a:t>
            </a:r>
          </a:p>
        </p:txBody>
      </p:sp>
      <p:sp>
        <p:nvSpPr>
          <p:cNvPr id="25" name="Прямоугольник 24"/>
          <p:cNvSpPr/>
          <p:nvPr/>
        </p:nvSpPr>
        <p:spPr>
          <a:xfrm>
            <a:off x="7101840" y="2514600"/>
            <a:ext cx="1575816" cy="670560"/>
          </a:xfrm>
          <a:prstGeom prst="rect">
            <a:avLst/>
          </a:prstGeom>
          <a:noFill/>
        </p:spPr>
        <p:txBody>
          <a:bodyPr lIns="0" tIns="0" rIns="0" bIns="0">
            <a:noAutofit/>
          </a:bodyPr>
          <a:lstStyle/>
          <a:p>
            <a:pPr marL="0" marR="0" indent="0"/>
            <a:r>
              <a:rPr lang="ru" sz="900">
                <a:latin typeface="Century Gothic"/>
              </a:rPr>
              <a:t>Участие в общешкольном празднике «День знаний»: промопоздравление для увлеченных гуманитарным знанием</a:t>
            </a:r>
          </a:p>
        </p:txBody>
      </p:sp>
      <p:sp>
        <p:nvSpPr>
          <p:cNvPr id="26" name="Прямоугольник 25"/>
          <p:cNvSpPr/>
          <p:nvPr/>
        </p:nvSpPr>
        <p:spPr>
          <a:xfrm>
            <a:off x="7098792" y="3499104"/>
            <a:ext cx="1816608" cy="417576"/>
          </a:xfrm>
          <a:prstGeom prst="rect">
            <a:avLst/>
          </a:prstGeom>
          <a:noFill/>
        </p:spPr>
        <p:txBody>
          <a:bodyPr lIns="0" tIns="0" rIns="0" bIns="0">
            <a:noAutofit/>
          </a:bodyPr>
          <a:lstStyle/>
          <a:p>
            <a:pPr marL="0" marR="0" indent="0"/>
            <a:r>
              <a:rPr lang="ru" sz="900">
                <a:latin typeface="Century Gothic"/>
              </a:rPr>
              <a:t>Волонтерские пробы «Сагитируй на участие в акции "Чистый город"»</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8512" y="137160"/>
            <a:ext cx="7059168" cy="329184"/>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Федеральный календарный учебный график</a:t>
            </a:r>
          </a:p>
        </p:txBody>
      </p:sp>
      <p:sp>
        <p:nvSpPr>
          <p:cNvPr id="3" name="Прямоугольник 2"/>
          <p:cNvSpPr/>
          <p:nvPr/>
        </p:nvSpPr>
        <p:spPr>
          <a:xfrm>
            <a:off x="350520" y="944880"/>
            <a:ext cx="8305800" cy="3648456"/>
          </a:xfrm>
          <a:prstGeom prst="rect">
            <a:avLst/>
          </a:prstGeom>
          <a:noFill/>
        </p:spPr>
        <p:txBody>
          <a:bodyPr lIns="0" tIns="0" rIns="0" bIns="0">
            <a:noAutofit/>
          </a:bodyPr>
          <a:lstStyle/>
          <a:p>
            <a:pPr marL="450664" marR="0" indent="0">
              <a:spcAft>
                <a:spcPts val="840"/>
              </a:spcAft>
            </a:pPr>
            <a:r>
              <a:rPr lang="ru" sz="1600" b="1" dirty="0">
                <a:solidFill>
                  <a:srgbClr val="003366"/>
                </a:solidFill>
                <a:latin typeface="Century Gothic"/>
              </a:rPr>
              <a:t>Организация образовательной деятельности - по учебным четвертям</a:t>
            </a:r>
          </a:p>
          <a:p>
            <a:pPr marL="0" marR="0" indent="105664">
              <a:spcAft>
                <a:spcPts val="840"/>
              </a:spcAft>
            </a:pPr>
            <a:r>
              <a:rPr lang="ru" sz="1600" b="1" dirty="0" smtClean="0">
                <a:solidFill>
                  <a:srgbClr val="556273"/>
                </a:solidFill>
                <a:latin typeface="Century Gothic"/>
              </a:rPr>
              <a:t> </a:t>
            </a:r>
            <a:r>
              <a:rPr lang="ru" sz="1600" b="1" dirty="0">
                <a:solidFill>
                  <a:srgbClr val="003366"/>
                </a:solidFill>
                <a:latin typeface="Century Gothic"/>
              </a:rPr>
              <a:t>Продолжительность учебного года - 34 недели, в 1 классе - 33 недели</a:t>
            </a:r>
          </a:p>
          <a:p>
            <a:pPr marL="450664" marR="0" indent="0">
              <a:spcAft>
                <a:spcPts val="840"/>
              </a:spcAft>
            </a:pPr>
            <a:r>
              <a:rPr lang="ru" sz="1600" b="1" dirty="0">
                <a:solidFill>
                  <a:srgbClr val="003366"/>
                </a:solidFill>
                <a:latin typeface="Century Gothic"/>
              </a:rPr>
              <a:t>Учебный год начинается 1 сентября, </a:t>
            </a:r>
            <a:endParaRPr lang="ru" sz="1600" b="1" dirty="0">
              <a:solidFill>
                <a:srgbClr val="003366"/>
              </a:solidFill>
              <a:latin typeface="Century Gothic"/>
            </a:endParaRPr>
          </a:p>
          <a:p>
            <a:pPr marL="450664" marR="0" indent="0">
              <a:spcAft>
                <a:spcPts val="840"/>
              </a:spcAft>
            </a:pPr>
            <a:r>
              <a:rPr lang="ru" sz="1600" b="1" dirty="0" smtClean="0">
                <a:solidFill>
                  <a:srgbClr val="556273"/>
                </a:solidFill>
                <a:latin typeface="Century Gothic"/>
              </a:rPr>
              <a:t> </a:t>
            </a:r>
            <a:r>
              <a:rPr lang="ru" sz="1600" b="1" dirty="0">
                <a:solidFill>
                  <a:srgbClr val="003366"/>
                </a:solidFill>
                <a:latin typeface="Century Gothic"/>
              </a:rPr>
              <a:t>Продолжительность учебных четвертей:</a:t>
            </a:r>
          </a:p>
          <a:p>
            <a:pPr marL="450664" marR="0" indent="0" defTabSz="616018">
              <a:lnSpc>
                <a:spcPct val="96000"/>
              </a:lnSpc>
              <a:tabLst>
                <a:tab pos="616018" algn="l"/>
              </a:tabLst>
            </a:pPr>
            <a:r>
              <a:rPr lang="ru" sz="1600" b="1" dirty="0">
                <a:solidFill>
                  <a:srgbClr val="003366"/>
                </a:solidFill>
                <a:latin typeface="Century Gothic"/>
              </a:rPr>
              <a:t>I</a:t>
            </a:r>
            <a:r>
              <a:rPr lang="ru" sz="1600" b="1" dirty="0">
                <a:latin typeface="Century Gothic"/>
              </a:rPr>
              <a:t>	</a:t>
            </a:r>
            <a:r>
              <a:rPr lang="ru" sz="1600" b="1" dirty="0">
                <a:solidFill>
                  <a:srgbClr val="003366"/>
                </a:solidFill>
                <a:latin typeface="Century Gothic"/>
              </a:rPr>
              <a:t>четверть - 8 учебных недель;</a:t>
            </a:r>
          </a:p>
          <a:p>
            <a:pPr marL="450664" marR="0" indent="0" defTabSz="659960">
              <a:lnSpc>
                <a:spcPct val="97000"/>
              </a:lnSpc>
              <a:tabLst>
                <a:tab pos="659960" algn="l"/>
              </a:tabLst>
            </a:pPr>
            <a:r>
              <a:rPr lang="ru" sz="1600" b="1" dirty="0">
                <a:solidFill>
                  <a:srgbClr val="003366"/>
                </a:solidFill>
                <a:latin typeface="Century Gothic"/>
              </a:rPr>
              <a:t>II</a:t>
            </a:r>
            <a:r>
              <a:rPr lang="ru" sz="1600" b="1" dirty="0">
                <a:latin typeface="Century Gothic"/>
              </a:rPr>
              <a:t>	</a:t>
            </a:r>
            <a:r>
              <a:rPr lang="ru" sz="1600" b="1" dirty="0">
                <a:solidFill>
                  <a:srgbClr val="003366"/>
                </a:solidFill>
                <a:latin typeface="Century Gothic"/>
              </a:rPr>
              <a:t>четверть - 8 учебных недель;</a:t>
            </a:r>
          </a:p>
          <a:p>
            <a:pPr marL="450664" marR="0" indent="0" defTabSz="717872">
              <a:lnSpc>
                <a:spcPct val="97000"/>
              </a:lnSpc>
              <a:tabLst>
                <a:tab pos="717872" algn="l"/>
              </a:tabLst>
            </a:pPr>
            <a:r>
              <a:rPr lang="ru" sz="1600" b="1" dirty="0">
                <a:solidFill>
                  <a:srgbClr val="003366"/>
                </a:solidFill>
                <a:latin typeface="Century Gothic"/>
              </a:rPr>
              <a:t>III</a:t>
            </a:r>
            <a:r>
              <a:rPr lang="ru" sz="1600" b="1" dirty="0">
                <a:latin typeface="Century Gothic"/>
              </a:rPr>
              <a:t>	</a:t>
            </a:r>
            <a:r>
              <a:rPr lang="ru" sz="1600" b="1" dirty="0">
                <a:solidFill>
                  <a:srgbClr val="003366"/>
                </a:solidFill>
                <a:latin typeface="Century Gothic"/>
              </a:rPr>
              <a:t>четверть - 10 учебных недель (для 2-11 кл.), 9 учебных недель (для 1 кл.);</a:t>
            </a:r>
          </a:p>
          <a:p>
            <a:pPr marL="450664" marR="0" indent="0" defTabSz="757496">
              <a:lnSpc>
                <a:spcPct val="97000"/>
              </a:lnSpc>
              <a:spcAft>
                <a:spcPts val="840"/>
              </a:spcAft>
              <a:tabLst>
                <a:tab pos="757496" algn="l"/>
              </a:tabLst>
            </a:pPr>
            <a:r>
              <a:rPr lang="ru" sz="1600" b="1" dirty="0">
                <a:solidFill>
                  <a:srgbClr val="003366"/>
                </a:solidFill>
                <a:latin typeface="Century Gothic"/>
              </a:rPr>
              <a:t>IV</a:t>
            </a:r>
            <a:r>
              <a:rPr lang="ru" sz="1600" b="1" dirty="0">
                <a:latin typeface="Century Gothic"/>
              </a:rPr>
              <a:t>	</a:t>
            </a:r>
            <a:r>
              <a:rPr lang="ru" sz="1600" b="1" dirty="0">
                <a:solidFill>
                  <a:srgbClr val="003366"/>
                </a:solidFill>
                <a:latin typeface="Century Gothic"/>
              </a:rPr>
              <a:t>четверть - 8 учебных недель</a:t>
            </a:r>
          </a:p>
          <a:p>
            <a:pPr marL="450664" marR="0" indent="0"/>
            <a:r>
              <a:rPr lang="ru" sz="1600" b="1" dirty="0">
                <a:solidFill>
                  <a:srgbClr val="003366"/>
                </a:solidFill>
                <a:latin typeface="Century Gothic"/>
              </a:rPr>
              <a:t>Продолжительность каникул:</a:t>
            </a:r>
          </a:p>
          <a:p>
            <a:pPr marL="450664" marR="0" indent="0">
              <a:lnSpc>
                <a:spcPct val="97000"/>
              </a:lnSpc>
            </a:pPr>
            <a:r>
              <a:rPr lang="ru" sz="1600" b="1" dirty="0">
                <a:solidFill>
                  <a:srgbClr val="003366"/>
                </a:solidFill>
                <a:latin typeface="Century Gothic"/>
              </a:rPr>
              <a:t>по окончании I, II, III четверти - 9 календарных дней;</a:t>
            </a:r>
          </a:p>
          <a:p>
            <a:pPr marL="450664" marR="0" indent="0">
              <a:lnSpc>
                <a:spcPct val="97000"/>
              </a:lnSpc>
            </a:pPr>
            <a:r>
              <a:rPr lang="ru" sz="1600" b="1" dirty="0">
                <a:solidFill>
                  <a:srgbClr val="003366"/>
                </a:solidFill>
                <a:latin typeface="Century Gothic"/>
              </a:rPr>
              <a:t>дополнительные каникулы - 9 календарных дней (для 1 кл.);</a:t>
            </a:r>
          </a:p>
          <a:p>
            <a:pPr marL="450664" marR="0" indent="0">
              <a:lnSpc>
                <a:spcPct val="97000"/>
              </a:lnSpc>
            </a:pPr>
            <a:r>
              <a:rPr lang="ru" sz="1600" b="1" dirty="0">
                <a:solidFill>
                  <a:srgbClr val="003366"/>
                </a:solidFill>
                <a:latin typeface="Century Gothic"/>
              </a:rPr>
              <a:t>по окончании учебного года (летние каникулы) - не менее 8 недель</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D6DBDE"/>
        </a:solidFill>
        <a:effectLst/>
      </p:bgPr>
    </p:bg>
    <p:spTree>
      <p:nvGrpSpPr>
        <p:cNvPr id="1" name=""/>
        <p:cNvGrpSpPr/>
        <p:nvPr/>
      </p:nvGrpSpPr>
      <p:grpSpPr>
        <a:xfrm>
          <a:off x="0" y="0"/>
          <a:ext cx="0" cy="0"/>
          <a:chOff x="0" y="0"/>
          <a:chExt cx="0" cy="0"/>
        </a:xfrm>
      </p:grpSpPr>
      <p:sp>
        <p:nvSpPr>
          <p:cNvPr id="2" name="Прямоугольник 1"/>
          <p:cNvSpPr/>
          <p:nvPr/>
        </p:nvSpPr>
        <p:spPr>
          <a:xfrm>
            <a:off x="320040" y="137160"/>
            <a:ext cx="8513064" cy="694944"/>
          </a:xfrm>
          <a:prstGeom prst="rect">
            <a:avLst/>
          </a:prstGeom>
          <a:solidFill>
            <a:srgbClr val="FE0000"/>
          </a:solidFill>
        </p:spPr>
        <p:txBody>
          <a:bodyPr lIns="0" tIns="0" rIns="0" bIns="0">
            <a:noAutofit/>
          </a:bodyPr>
          <a:lstStyle/>
          <a:p>
            <a:pPr marL="0" marR="0" indent="0" algn="ctr"/>
            <a:r>
              <a:rPr lang="ru" sz="2400" b="1">
                <a:solidFill>
                  <a:srgbClr val="FFFFFF"/>
                </a:solidFill>
                <a:latin typeface="Century Gothic"/>
              </a:rPr>
              <a:t>Календарный план воспитательной работы на уровне</a:t>
            </a:r>
          </a:p>
          <a:p>
            <a:pPr marL="0" marR="0" indent="0" algn="ctr"/>
            <a:r>
              <a:rPr lang="ru" sz="2400" b="1">
                <a:solidFill>
                  <a:srgbClr val="FFFFFF"/>
                </a:solidFill>
                <a:latin typeface="Century Gothic"/>
              </a:rPr>
              <a:t>среднего общего образования (ФООП)</a:t>
            </a:r>
          </a:p>
        </p:txBody>
      </p:sp>
      <p:graphicFrame>
        <p:nvGraphicFramePr>
          <p:cNvPr id="3" name="Таблица 2"/>
          <p:cNvGraphicFramePr>
            <a:graphicFrameLocks noGrp="1"/>
          </p:cNvGraphicFramePr>
          <p:nvPr/>
        </p:nvGraphicFramePr>
        <p:xfrm>
          <a:off x="176784" y="926592"/>
          <a:ext cx="8790432" cy="4041648"/>
        </p:xfrm>
        <a:graphic>
          <a:graphicData uri="http://schemas.openxmlformats.org/drawingml/2006/table">
            <a:tbl>
              <a:tblPr/>
              <a:tblGrid>
                <a:gridCol w="649224"/>
                <a:gridCol w="4038600"/>
                <a:gridCol w="1368552"/>
                <a:gridCol w="1365504"/>
                <a:gridCol w="1368552"/>
              </a:tblGrid>
              <a:tr h="164592">
                <a:tc>
                  <a:txBody>
                    <a:bodyPr/>
                    <a:lstStyle/>
                    <a:p>
                      <a:pPr marL="0" marR="0" indent="152400"/>
                      <a:r>
                        <a:rPr lang="ru" sz="900" b="1">
                          <a:solidFill>
                            <a:srgbClr val="FFFFFF"/>
                          </a:solidFill>
                          <a:latin typeface="Century Gothic"/>
                        </a:rPr>
                        <a:t>№ п/п</a:t>
                      </a:r>
                    </a:p>
                  </a:txBody>
                  <a:tcPr marL="0" marR="0" marT="0" marB="0" anchor="b">
                    <a:solidFill>
                      <a:srgbClr val="78909C"/>
                    </a:solidFill>
                  </a:tcPr>
                </a:tc>
                <a:tc>
                  <a:txBody>
                    <a:bodyPr/>
                    <a:lstStyle/>
                    <a:p>
                      <a:pPr marL="0" marR="0" indent="0" algn="ctr"/>
                      <a:r>
                        <a:rPr lang="ru" sz="900" b="1">
                          <a:solidFill>
                            <a:srgbClr val="FFFFFF"/>
                          </a:solidFill>
                          <a:latin typeface="Century Gothic"/>
                        </a:rPr>
                        <a:t>Дела, события, мероприятия</a:t>
                      </a:r>
                    </a:p>
                  </a:txBody>
                  <a:tcPr marL="0" marR="0" marT="0" marB="0" anchor="b">
                    <a:solidFill>
                      <a:srgbClr val="78909C"/>
                    </a:solidFill>
                  </a:tcPr>
                </a:tc>
                <a:tc>
                  <a:txBody>
                    <a:bodyPr/>
                    <a:lstStyle/>
                    <a:p>
                      <a:pPr marL="0" marR="0" indent="0" algn="ctr"/>
                      <a:r>
                        <a:rPr lang="ru" sz="900" b="1">
                          <a:solidFill>
                            <a:srgbClr val="FFFFFF"/>
                          </a:solidFill>
                          <a:latin typeface="Century Gothic"/>
                        </a:rPr>
                        <a:t>Классы</a:t>
                      </a:r>
                    </a:p>
                  </a:txBody>
                  <a:tcPr marL="0" marR="0" marT="0" marB="0" anchor="b">
                    <a:solidFill>
                      <a:srgbClr val="78909C"/>
                    </a:solidFill>
                  </a:tcPr>
                </a:tc>
                <a:tc>
                  <a:txBody>
                    <a:bodyPr/>
                    <a:lstStyle/>
                    <a:p>
                      <a:pPr marL="0" marR="0" indent="0" algn="ctr"/>
                      <a:r>
                        <a:rPr lang="ru" sz="900" b="1">
                          <a:solidFill>
                            <a:srgbClr val="FFFFFF"/>
                          </a:solidFill>
                          <a:latin typeface="Century Gothic"/>
                        </a:rPr>
                        <a:t>Сроки</a:t>
                      </a:r>
                    </a:p>
                  </a:txBody>
                  <a:tcPr marL="0" marR="0" marT="0" marB="0" anchor="b">
                    <a:solidFill>
                      <a:srgbClr val="78909C"/>
                    </a:solidFill>
                  </a:tcPr>
                </a:tc>
                <a:tc>
                  <a:txBody>
                    <a:bodyPr/>
                    <a:lstStyle/>
                    <a:p>
                      <a:pPr marL="0" marR="0" indent="215900"/>
                      <a:r>
                        <a:rPr lang="ru" sz="900" b="1">
                          <a:solidFill>
                            <a:srgbClr val="FFFFFF"/>
                          </a:solidFill>
                          <a:latin typeface="Century Gothic"/>
                        </a:rPr>
                        <a:t>Ответственные</a:t>
                      </a:r>
                    </a:p>
                  </a:txBody>
                  <a:tcPr marL="0" marR="0" marT="0" marB="0" anchor="b">
                    <a:solidFill>
                      <a:srgbClr val="78909C"/>
                    </a:solidFill>
                  </a:tcPr>
                </a:tc>
              </a:tr>
              <a:tr h="155448">
                <a:tc gridSpan="5">
                  <a:txBody>
                    <a:bodyPr/>
                    <a:lstStyle/>
                    <a:p>
                      <a:pPr marL="0" marR="0" indent="0"/>
                      <a:r>
                        <a:rPr lang="ru" sz="900" b="1">
                          <a:solidFill>
                            <a:srgbClr val="FFFFFF"/>
                          </a:solidFill>
                          <a:latin typeface="Century Gothic"/>
                        </a:rPr>
                        <a:t>11. Урочная деятельность</a:t>
                      </a:r>
                    </a:p>
                  </a:txBody>
                  <a:tcPr marL="0" marR="0" marT="0" marB="0" anchor="b">
                    <a:solidFill>
                      <a:srgbClr val="78909C"/>
                    </a:solidFill>
                  </a:tcPr>
                </a:tc>
                <a:tc hMerge="1">
                  <a:txBody>
                    <a:bodyPr/>
                    <a:lstStyle/>
                    <a:p>
                      <a:endParaRPr sz="800"/>
                    </a:p>
                  </a:txBody>
                  <a:tcPr marL="0" marR="0" marT="0" marB="0"/>
                </a:tc>
                <a:tc hMerge="1">
                  <a:txBody>
                    <a:bodyPr/>
                    <a:lstStyle/>
                    <a:p>
                      <a:endParaRPr sz="800"/>
                    </a:p>
                  </a:txBody>
                  <a:tcPr marL="0" marR="0" marT="0" marB="0"/>
                </a:tc>
                <a:tc hMerge="1">
                  <a:txBody>
                    <a:bodyPr/>
                    <a:lstStyle/>
                    <a:p>
                      <a:endParaRPr sz="800"/>
                    </a:p>
                  </a:txBody>
                  <a:tcPr marL="0" marR="0" marT="0" marB="0"/>
                </a:tc>
                <a:tc hMerge="1">
                  <a:txBody>
                    <a:bodyPr/>
                    <a:lstStyle/>
                    <a:p>
                      <a:endParaRPr sz="800"/>
                    </a:p>
                  </a:txBody>
                  <a:tcPr marL="0" marR="0" marT="0" marB="0"/>
                </a:tc>
              </a:tr>
              <a:tr h="167640">
                <a:tc>
                  <a:txBody>
                    <a:bodyPr/>
                    <a:lstStyle/>
                    <a:p>
                      <a:pPr marL="0" marR="0" indent="0"/>
                      <a:r>
                        <a:rPr lang="ru" sz="900" b="1">
                          <a:solidFill>
                            <a:srgbClr val="FFFFFF"/>
                          </a:solidFill>
                          <a:latin typeface="Century Gothic"/>
                        </a:rPr>
                        <a:t>1.</a:t>
                      </a:r>
                    </a:p>
                  </a:txBody>
                  <a:tcPr marL="0" marR="0" marT="0" marB="0" anchor="b">
                    <a:solidFill>
                      <a:srgbClr val="78909C"/>
                    </a:solidFill>
                  </a:tcPr>
                </a:tc>
                <a:tc>
                  <a:txBody>
                    <a:bodyPr/>
                    <a:lstStyle/>
                    <a:p>
                      <a:pPr marL="0" marR="0" indent="0"/>
                      <a:r>
                        <a:rPr lang="ru" sz="900">
                          <a:latin typeface="Century Gothic"/>
                        </a:rPr>
                        <a:t>Проект «История города в истории страны»</a:t>
                      </a:r>
                    </a:p>
                  </a:txBody>
                  <a:tcPr marL="0" marR="0" marT="0" marB="0" anchor="b">
                    <a:solidFill>
                      <a:srgbClr val="E4E9EC"/>
                    </a:solidFill>
                  </a:tcPr>
                </a:tc>
                <a:tc>
                  <a:txBody>
                    <a:bodyPr/>
                    <a:lstStyle/>
                    <a:p>
                      <a:pPr marL="0" marR="0" indent="0"/>
                      <a:r>
                        <a:rPr lang="ru" sz="900">
                          <a:latin typeface="Century Gothic"/>
                        </a:rPr>
                        <a:t>10</a:t>
                      </a:r>
                    </a:p>
                  </a:txBody>
                  <a:tcPr marL="0" marR="0" marT="0" marB="0" anchor="b">
                    <a:solidFill>
                      <a:srgbClr val="E4E9EC"/>
                    </a:solidFill>
                  </a:tcPr>
                </a:tc>
                <a:tc>
                  <a:txBody>
                    <a:bodyPr/>
                    <a:lstStyle/>
                    <a:p>
                      <a:pPr marL="0" marR="0" indent="0"/>
                      <a:r>
                        <a:rPr lang="ru" sz="900">
                          <a:latin typeface="Century Gothic"/>
                        </a:rPr>
                        <a:t>Сентябрь</a:t>
                      </a:r>
                    </a:p>
                  </a:txBody>
                  <a:tcPr marL="0" marR="0" marT="0" marB="0" anchor="b">
                    <a:solidFill>
                      <a:srgbClr val="E4E9EC"/>
                    </a:solidFill>
                  </a:tcPr>
                </a:tc>
                <a:tc>
                  <a:txBody>
                    <a:bodyPr/>
                    <a:lstStyle/>
                    <a:p>
                      <a:pPr marL="0" marR="0" indent="0"/>
                      <a:r>
                        <a:rPr lang="ru" sz="900">
                          <a:latin typeface="Century Gothic"/>
                        </a:rPr>
                        <a:t>Учитель истории</a:t>
                      </a:r>
                    </a:p>
                  </a:txBody>
                  <a:tcPr marL="0" marR="0" marT="0" marB="0" anchor="b">
                    <a:solidFill>
                      <a:srgbClr val="E4E9EC"/>
                    </a:solidFill>
                  </a:tcPr>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r>
              <a:tr h="146304">
                <a:tc gridSpan="5">
                  <a:txBody>
                    <a:bodyPr/>
                    <a:lstStyle/>
                    <a:p>
                      <a:pPr marL="0" marR="0" indent="0"/>
                      <a:r>
                        <a:rPr lang="ru" sz="900" b="1">
                          <a:solidFill>
                            <a:srgbClr val="FFFFFF"/>
                          </a:solidFill>
                          <a:latin typeface="Century Gothic"/>
                        </a:rPr>
                        <a:t>2. Внеурочная деятельность</a:t>
                      </a:r>
                    </a:p>
                  </a:txBody>
                  <a:tcPr marL="0" marR="0" marT="0" marB="0" anchor="b">
                    <a:solidFill>
                      <a:srgbClr val="78909C"/>
                    </a:solidFill>
                  </a:tcPr>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r>
              <a:tr h="304800">
                <a:tc>
                  <a:txBody>
                    <a:bodyPr/>
                    <a:lstStyle/>
                    <a:p>
                      <a:pPr marL="0" marR="0" indent="0"/>
                      <a:r>
                        <a:rPr lang="ru" sz="900" b="1">
                          <a:solidFill>
                            <a:srgbClr val="FFFFFF"/>
                          </a:solidFill>
                          <a:latin typeface="Century Gothic"/>
                        </a:rPr>
                        <a:t>1.</a:t>
                      </a:r>
                    </a:p>
                  </a:txBody>
                  <a:tcPr marL="0" marR="0" marT="0" marB="0">
                    <a:solidFill>
                      <a:srgbClr val="78909C"/>
                    </a:solidFill>
                  </a:tcPr>
                </a:tc>
                <a:tc>
                  <a:txBody>
                    <a:bodyPr/>
                    <a:lstStyle/>
                    <a:p>
                      <a:pPr marL="0" marR="0" indent="0"/>
                      <a:r>
                        <a:rPr lang="ru" sz="900">
                          <a:latin typeface="Century Gothic"/>
                        </a:rPr>
                        <a:t>Геральдика России</a:t>
                      </a:r>
                    </a:p>
                  </a:txBody>
                  <a:tcPr marL="0" marR="0" marT="0" marB="0">
                    <a:solidFill>
                      <a:srgbClr val="CBDDE1"/>
                    </a:solidFill>
                  </a:tcPr>
                </a:tc>
                <a:tc>
                  <a:txBody>
                    <a:bodyPr/>
                    <a:lstStyle/>
                    <a:p>
                      <a:pPr marL="0" marR="0" indent="0"/>
                      <a:r>
                        <a:rPr lang="ru" sz="900">
                          <a:latin typeface="Century Gothic"/>
                        </a:rPr>
                        <a:t>10</a:t>
                      </a:r>
                    </a:p>
                  </a:txBody>
                  <a:tcPr marL="0" marR="0" marT="0" marB="0">
                    <a:solidFill>
                      <a:srgbClr val="CBDDE1"/>
                    </a:solidFill>
                  </a:tcPr>
                </a:tc>
                <a:tc>
                  <a:txBody>
                    <a:bodyPr/>
                    <a:lstStyle/>
                    <a:p>
                      <a:pPr marL="0" marR="0" indent="0"/>
                      <a:r>
                        <a:rPr lang="ru" sz="900">
                          <a:latin typeface="Century Gothic"/>
                        </a:rPr>
                        <a:t>В течение года</a:t>
                      </a:r>
                    </a:p>
                  </a:txBody>
                  <a:tcPr marL="0" marR="0" marT="0" marB="0">
                    <a:solidFill>
                      <a:srgbClr val="CBDDE1"/>
                    </a:solidFill>
                  </a:tcPr>
                </a:tc>
                <a:tc>
                  <a:txBody>
                    <a:bodyPr/>
                    <a:lstStyle/>
                    <a:p>
                      <a:pPr marL="0" marR="0" indent="0"/>
                      <a:r>
                        <a:rPr lang="ru" sz="900">
                          <a:latin typeface="Century Gothic"/>
                        </a:rPr>
                        <a:t>Педагог внеурочной деятельности</a:t>
                      </a:r>
                    </a:p>
                  </a:txBody>
                  <a:tcPr marL="0" marR="0" marT="0" marB="0" anchor="b">
                    <a:solidFill>
                      <a:srgbClr val="CBDDE1"/>
                    </a:solidFill>
                  </a:tcPr>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r>
              <a:tr h="149352">
                <a:tc gridSpan="5">
                  <a:txBody>
                    <a:bodyPr/>
                    <a:lstStyle/>
                    <a:p>
                      <a:pPr marL="0" marR="0" indent="0"/>
                      <a:r>
                        <a:rPr lang="ru" sz="900" b="1">
                          <a:solidFill>
                            <a:srgbClr val="FFFFFF"/>
                          </a:solidFill>
                          <a:latin typeface="Century Gothic"/>
                        </a:rPr>
                        <a:t>3. Классное руководство</a:t>
                      </a:r>
                    </a:p>
                  </a:txBody>
                  <a:tcPr marL="0" marR="0" marT="0" marB="0" anchor="b">
                    <a:solidFill>
                      <a:srgbClr val="78909C"/>
                    </a:solidFill>
                  </a:tcPr>
                </a:tc>
                <a:tc hMerge="1">
                  <a:txBody>
                    <a:bodyPr/>
                    <a:lstStyle/>
                    <a:p>
                      <a:endParaRPr sz="800"/>
                    </a:p>
                  </a:txBody>
                  <a:tcPr marL="0" marR="0" marT="0" marB="0"/>
                </a:tc>
                <a:tc hMerge="1">
                  <a:txBody>
                    <a:bodyPr/>
                    <a:lstStyle/>
                    <a:p>
                      <a:endParaRPr sz="800"/>
                    </a:p>
                  </a:txBody>
                  <a:tcPr marL="0" marR="0" marT="0" marB="0"/>
                </a:tc>
                <a:tc hMerge="1">
                  <a:txBody>
                    <a:bodyPr/>
                    <a:lstStyle/>
                    <a:p>
                      <a:endParaRPr sz="800"/>
                    </a:p>
                  </a:txBody>
                  <a:tcPr marL="0" marR="0" marT="0" marB="0"/>
                </a:tc>
                <a:tc hMerge="1">
                  <a:txBody>
                    <a:bodyPr/>
                    <a:lstStyle/>
                    <a:p>
                      <a:endParaRPr sz="800"/>
                    </a:p>
                  </a:txBody>
                  <a:tcPr marL="0" marR="0" marT="0" marB="0"/>
                </a:tc>
              </a:tr>
              <a:tr h="441960">
                <a:tc>
                  <a:txBody>
                    <a:bodyPr/>
                    <a:lstStyle/>
                    <a:p>
                      <a:pPr marL="0" marR="0" indent="0"/>
                      <a:r>
                        <a:rPr lang="ru" sz="900" b="1">
                          <a:solidFill>
                            <a:srgbClr val="FFFFFF"/>
                          </a:solidFill>
                          <a:latin typeface="Century Gothic"/>
                        </a:rPr>
                        <a:t>1.</a:t>
                      </a:r>
                    </a:p>
                  </a:txBody>
                  <a:tcPr marL="0" marR="0" marT="0" marB="0">
                    <a:solidFill>
                      <a:srgbClr val="78909C"/>
                    </a:solidFill>
                  </a:tcPr>
                </a:tc>
                <a:tc gridSpan="4">
                  <a:txBody>
                    <a:bodyPr/>
                    <a:lstStyle/>
                    <a:p>
                      <a:pPr marL="0" marR="0" indent="0" defTabSz="3995928">
                        <a:tabLst>
                          <a:tab pos="3995928" algn="l"/>
                          <a:tab pos="5401056" algn="l"/>
                          <a:tab pos="6760464" algn="l"/>
                        </a:tabLst>
                      </a:pPr>
                      <a:r>
                        <a:rPr lang="ru" sz="900">
                          <a:latin typeface="Century Gothic"/>
                        </a:rPr>
                        <a:t>Внеурочное занятие «Разговоры о важном»	1-11	В течение года по	Замдиректора по ВР.</a:t>
                      </a:r>
                    </a:p>
                    <a:p>
                      <a:pPr marL="5386900" marR="0" indent="0" defTabSz="6752404">
                        <a:lnSpc>
                          <a:spcPct val="97000"/>
                        </a:lnSpc>
                        <a:tabLst>
                          <a:tab pos="6752404" algn="l"/>
                        </a:tabLst>
                      </a:pPr>
                      <a:r>
                        <a:rPr lang="ru" sz="900">
                          <a:latin typeface="Century Gothic"/>
                        </a:rPr>
                        <a:t>понедельникам	Классные</a:t>
                      </a:r>
                    </a:p>
                    <a:p>
                      <a:pPr marL="6758500" marR="0" indent="0">
                        <a:lnSpc>
                          <a:spcPct val="97000"/>
                        </a:lnSpc>
                      </a:pPr>
                      <a:r>
                        <a:rPr lang="ru" sz="900">
                          <a:latin typeface="Century Gothic"/>
                        </a:rPr>
                        <a:t>руководители</a:t>
                      </a:r>
                    </a:p>
                  </a:txBody>
                  <a:tcPr marL="0" marR="0" marT="0" marB="0" anchor="b">
                    <a:solidFill>
                      <a:srgbClr val="E4E9EC"/>
                    </a:solidFill>
                  </a:tcPr>
                </a:tc>
                <a:tc hMerge="1">
                  <a:txBody>
                    <a:bodyPr/>
                    <a:lstStyle/>
                    <a:p>
                      <a:endParaRPr sz="2100"/>
                    </a:p>
                  </a:txBody>
                  <a:tcPr marL="0" marR="0" marT="0" marB="0"/>
                </a:tc>
                <a:tc hMerge="1">
                  <a:txBody>
                    <a:bodyPr/>
                    <a:lstStyle/>
                    <a:p>
                      <a:endParaRPr sz="2100"/>
                    </a:p>
                  </a:txBody>
                  <a:tcPr marL="0" marR="0" marT="0" marB="0"/>
                </a:tc>
                <a:tc hMerge="1">
                  <a:txBody>
                    <a:bodyPr/>
                    <a:lstStyle/>
                    <a:p>
                      <a:endParaRPr sz="2100"/>
                    </a:p>
                  </a:txBody>
                  <a:tcPr marL="0" marR="0" marT="0" marB="0"/>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gridSpan="4">
                  <a:txBody>
                    <a:bodyPr/>
                    <a:lstStyle/>
                    <a:p>
                      <a:pPr marL="0" marR="0" indent="0" defTabSz="4035552">
                        <a:tabLst>
                          <a:tab pos="4035552" algn="l"/>
                          <a:tab pos="5401056" algn="l"/>
                          <a:tab pos="6766560" algn="l"/>
                        </a:tabLst>
                      </a:pPr>
                      <a:r>
                        <a:rPr lang="ru" sz="900">
                          <a:latin typeface="Century Gothic"/>
                        </a:rPr>
                        <a:t>&lt;...&gt;	&lt;...&gt;	&lt;...&gt;	&lt;...&gt;</a:t>
                      </a:r>
                    </a:p>
                  </a:txBody>
                  <a:tcPr marL="0" marR="0" marT="0" marB="0" anchor="b">
                    <a:solidFill>
                      <a:srgbClr val="CBDDE1"/>
                    </a:solidFill>
                  </a:tcPr>
                </a:tc>
                <a:tc hMerge="1">
                  <a:txBody>
                    <a:bodyPr/>
                    <a:lstStyle/>
                    <a:p>
                      <a:endParaRPr sz="900"/>
                    </a:p>
                  </a:txBody>
                  <a:tcPr marL="0" marR="0" marT="0" marB="0"/>
                </a:tc>
                <a:tc hMerge="1">
                  <a:txBody>
                    <a:bodyPr/>
                    <a:lstStyle/>
                    <a:p>
                      <a:endParaRPr sz="900"/>
                    </a:p>
                  </a:txBody>
                  <a:tcPr marL="0" marR="0" marT="0" marB="0"/>
                </a:tc>
                <a:tc hMerge="1">
                  <a:txBody>
                    <a:bodyPr/>
                    <a:lstStyle/>
                    <a:p>
                      <a:endParaRPr sz="900"/>
                    </a:p>
                  </a:txBody>
                  <a:tcPr marL="0" marR="0" marT="0" marB="0"/>
                </a:tc>
              </a:tr>
              <a:tr h="143256">
                <a:tc gridSpan="5">
                  <a:txBody>
                    <a:bodyPr/>
                    <a:lstStyle/>
                    <a:p>
                      <a:pPr marL="0" marR="0" indent="0"/>
                      <a:r>
                        <a:rPr lang="ru" sz="900" b="1">
                          <a:solidFill>
                            <a:srgbClr val="FFFFFF"/>
                          </a:solidFill>
                          <a:latin typeface="Century Gothic"/>
                        </a:rPr>
                        <a:t>4. Основные школьные дела</a:t>
                      </a:r>
                    </a:p>
                  </a:txBody>
                  <a:tcPr marL="0" marR="0" marT="0" marB="0" anchor="b">
                    <a:solidFill>
                      <a:srgbClr val="78909C"/>
                    </a:solidFill>
                  </a:tcPr>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r>
              <a:tr h="307848">
                <a:tc>
                  <a:txBody>
                    <a:bodyPr/>
                    <a:lstStyle/>
                    <a:p>
                      <a:pPr marL="0" marR="0" indent="0"/>
                      <a:r>
                        <a:rPr lang="ru" sz="900" b="1">
                          <a:solidFill>
                            <a:srgbClr val="FFFFFF"/>
                          </a:solidFill>
                          <a:latin typeface="Century Gothic"/>
                        </a:rPr>
                        <a:t>1.</a:t>
                      </a:r>
                    </a:p>
                  </a:txBody>
                  <a:tcPr marL="0" marR="0" marT="0" marB="0">
                    <a:solidFill>
                      <a:srgbClr val="78909C"/>
                    </a:solidFill>
                  </a:tcPr>
                </a:tc>
                <a:tc>
                  <a:txBody>
                    <a:bodyPr/>
                    <a:lstStyle/>
                    <a:p>
                      <a:pPr marL="0" marR="0" indent="0"/>
                      <a:r>
                        <a:rPr lang="ru" sz="900">
                          <a:latin typeface="Century Gothic"/>
                        </a:rPr>
                        <a:t>День знаний. Торжественное начало нового учебного года</a:t>
                      </a:r>
                    </a:p>
                  </a:txBody>
                  <a:tcPr marL="0" marR="0" marT="0" marB="0">
                    <a:solidFill>
                      <a:srgbClr val="CBDDE1"/>
                    </a:solidFill>
                  </a:tcPr>
                </a:tc>
                <a:tc>
                  <a:txBody>
                    <a:bodyPr/>
                    <a:lstStyle/>
                    <a:p>
                      <a:pPr marL="0" marR="0" indent="0"/>
                      <a:r>
                        <a:rPr lang="ru" sz="900">
                          <a:latin typeface="Century Gothic"/>
                        </a:rPr>
                        <a:t>1-11</a:t>
                      </a:r>
                    </a:p>
                  </a:txBody>
                  <a:tcPr marL="0" marR="0" marT="0" marB="0">
                    <a:solidFill>
                      <a:srgbClr val="CBDDE1"/>
                    </a:solidFill>
                  </a:tcPr>
                </a:tc>
                <a:tc>
                  <a:txBody>
                    <a:bodyPr/>
                    <a:lstStyle/>
                    <a:p>
                      <a:pPr marL="0" marR="0" indent="0"/>
                      <a:r>
                        <a:rPr lang="ru" sz="900">
                          <a:latin typeface="Century Gothic"/>
                        </a:rPr>
                        <a:t>Сентябрь</a:t>
                      </a:r>
                    </a:p>
                  </a:txBody>
                  <a:tcPr marL="0" marR="0" marT="0" marB="0">
                    <a:solidFill>
                      <a:srgbClr val="CBDDE1"/>
                    </a:solidFill>
                  </a:tcPr>
                </a:tc>
                <a:tc>
                  <a:txBody>
                    <a:bodyPr/>
                    <a:lstStyle/>
                    <a:p>
                      <a:pPr marL="0" marR="0" indent="0"/>
                      <a:r>
                        <a:rPr lang="ru" sz="900">
                          <a:latin typeface="Century Gothic"/>
                        </a:rPr>
                        <a:t>Директор.</a:t>
                      </a:r>
                    </a:p>
                    <a:p>
                      <a:pPr marL="0" marR="0" indent="0">
                        <a:lnSpc>
                          <a:spcPct val="97000"/>
                        </a:lnSpc>
                      </a:pPr>
                      <a:r>
                        <a:rPr lang="ru" sz="900">
                          <a:latin typeface="Century Gothic"/>
                        </a:rPr>
                        <a:t>Замдиректора по ВР</a:t>
                      </a:r>
                    </a:p>
                  </a:txBody>
                  <a:tcPr marL="0" marR="0" marT="0" marB="0" anchor="b">
                    <a:solidFill>
                      <a:srgbClr val="CBDDE1"/>
                    </a:solidFill>
                  </a:tcPr>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r>
              <a:tr h="146304">
                <a:tc gridSpan="5">
                  <a:txBody>
                    <a:bodyPr/>
                    <a:lstStyle/>
                    <a:p>
                      <a:pPr marL="0" marR="0" indent="0"/>
                      <a:r>
                        <a:rPr lang="ru" sz="900" b="1">
                          <a:solidFill>
                            <a:srgbClr val="FFFFFF"/>
                          </a:solidFill>
                          <a:latin typeface="Century Gothic"/>
                        </a:rPr>
                        <a:t>5. Внешкольные мероприятия</a:t>
                      </a:r>
                    </a:p>
                  </a:txBody>
                  <a:tcPr marL="0" marR="0" marT="0" marB="0" anchor="b">
                    <a:solidFill>
                      <a:srgbClr val="78909C"/>
                    </a:solidFill>
                  </a:tcPr>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r>
              <a:tr h="304800">
                <a:tc>
                  <a:txBody>
                    <a:bodyPr/>
                    <a:lstStyle/>
                    <a:p>
                      <a:pPr marL="0" marR="0" indent="0"/>
                      <a:r>
                        <a:rPr lang="ru" sz="900" b="1">
                          <a:solidFill>
                            <a:srgbClr val="FFFFFF"/>
                          </a:solidFill>
                          <a:latin typeface="Century Gothic"/>
                        </a:rPr>
                        <a:t>1.</a:t>
                      </a:r>
                    </a:p>
                  </a:txBody>
                  <a:tcPr marL="0" marR="0" marT="0" marB="0">
                    <a:solidFill>
                      <a:srgbClr val="78909C"/>
                    </a:solidFill>
                  </a:tcPr>
                </a:tc>
                <a:tc>
                  <a:txBody>
                    <a:bodyPr/>
                    <a:lstStyle/>
                    <a:p>
                      <a:pPr marL="0" marR="0" indent="0"/>
                      <a:r>
                        <a:rPr lang="ru" sz="900">
                          <a:latin typeface="Century Gothic"/>
                        </a:rPr>
                        <a:t>Экскурсия в вузы-партнеры</a:t>
                      </a:r>
                    </a:p>
                  </a:txBody>
                  <a:tcPr marL="0" marR="0" marT="0" marB="0">
                    <a:solidFill>
                      <a:srgbClr val="E4E9EC"/>
                    </a:solidFill>
                  </a:tcPr>
                </a:tc>
                <a:tc>
                  <a:txBody>
                    <a:bodyPr/>
                    <a:lstStyle/>
                    <a:p>
                      <a:pPr marL="0" marR="0" indent="0"/>
                      <a:r>
                        <a:rPr lang="ru" sz="900">
                          <a:latin typeface="Century Gothic"/>
                        </a:rPr>
                        <a:t>10-11</a:t>
                      </a:r>
                    </a:p>
                  </a:txBody>
                  <a:tcPr marL="0" marR="0" marT="0" marB="0">
                    <a:solidFill>
                      <a:srgbClr val="E4E9EC"/>
                    </a:solidFill>
                  </a:tcPr>
                </a:tc>
                <a:tc>
                  <a:txBody>
                    <a:bodyPr/>
                    <a:lstStyle/>
                    <a:p>
                      <a:pPr marL="0" marR="0" indent="0"/>
                      <a:r>
                        <a:rPr lang="ru" sz="900">
                          <a:latin typeface="Century Gothic"/>
                        </a:rPr>
                        <a:t>В течение года</a:t>
                      </a:r>
                    </a:p>
                  </a:txBody>
                  <a:tcPr marL="0" marR="0" marT="0" marB="0">
                    <a:solidFill>
                      <a:srgbClr val="E4E9EC"/>
                    </a:solidFill>
                  </a:tcPr>
                </a:tc>
                <a:tc>
                  <a:txBody>
                    <a:bodyPr/>
                    <a:lstStyle/>
                    <a:p>
                      <a:pPr marL="0" marR="0" indent="0"/>
                      <a:r>
                        <a:rPr lang="ru" sz="900">
                          <a:latin typeface="Century Gothic"/>
                        </a:rPr>
                        <a:t>Классные руководители</a:t>
                      </a:r>
                    </a:p>
                  </a:txBody>
                  <a:tcPr marL="0" marR="0" marT="0" marB="0" anchor="b">
                    <a:solidFill>
                      <a:srgbClr val="E4E9EC"/>
                    </a:solidFill>
                  </a:tcPr>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r>
              <a:tr h="146304">
                <a:tc gridSpan="5">
                  <a:txBody>
                    <a:bodyPr/>
                    <a:lstStyle/>
                    <a:p>
                      <a:pPr marL="0" marR="0" indent="0"/>
                      <a:r>
                        <a:rPr lang="ru" sz="900" b="1">
                          <a:solidFill>
                            <a:srgbClr val="FFFFFF"/>
                          </a:solidFill>
                          <a:latin typeface="Century Gothic"/>
                        </a:rPr>
                        <a:t>6. Организация предметно-пространственной среды</a:t>
                      </a:r>
                    </a:p>
                  </a:txBody>
                  <a:tcPr marL="0" marR="0" marT="0" marB="0" anchor="b">
                    <a:solidFill>
                      <a:srgbClr val="78909C"/>
                    </a:solidFill>
                  </a:tcPr>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r>
              <a:tr h="445008">
                <a:tc>
                  <a:txBody>
                    <a:bodyPr/>
                    <a:lstStyle/>
                    <a:p>
                      <a:pPr marL="0" marR="0" indent="0"/>
                      <a:r>
                        <a:rPr lang="ru" sz="900" b="1">
                          <a:solidFill>
                            <a:srgbClr val="FFFFFF"/>
                          </a:solidFill>
                          <a:latin typeface="Century Gothic"/>
                        </a:rPr>
                        <a:t>1.</a:t>
                      </a:r>
                    </a:p>
                  </a:txBody>
                  <a:tcPr marL="0" marR="0" marT="0" marB="0">
                    <a:solidFill>
                      <a:srgbClr val="78909C"/>
                    </a:solidFill>
                  </a:tcPr>
                </a:tc>
                <a:tc>
                  <a:txBody>
                    <a:bodyPr/>
                    <a:lstStyle/>
                    <a:p>
                      <a:pPr marL="0" marR="0" indent="0"/>
                      <a:r>
                        <a:rPr lang="ru" sz="900">
                          <a:latin typeface="Century Gothic"/>
                        </a:rPr>
                        <a:t>Организация и проведение церемонии" поднятия (спуска) государственного флага </a:t>
                      </a:r>
                      <a:r>
                        <a:rPr lang="ru" sz="900" i="1">
                          <a:latin typeface="Century Gothic"/>
                        </a:rPr>
                        <a:t>Россиискои</a:t>
                      </a:r>
                      <a:r>
                        <a:rPr lang="ru" sz="900">
                          <a:latin typeface="Century Gothic"/>
                        </a:rPr>
                        <a:t> Федерации</a:t>
                      </a:r>
                    </a:p>
                  </a:txBody>
                  <a:tcPr marL="0" marR="0" marT="0" marB="0">
                    <a:solidFill>
                      <a:srgbClr val="CBDDE1"/>
                    </a:solidFill>
                  </a:tcPr>
                </a:tc>
                <a:tc>
                  <a:txBody>
                    <a:bodyPr/>
                    <a:lstStyle/>
                    <a:p>
                      <a:pPr marL="0" marR="0" indent="0"/>
                      <a:r>
                        <a:rPr lang="ru" sz="900">
                          <a:latin typeface="Century Gothic"/>
                        </a:rPr>
                        <a:t>1-11</a:t>
                      </a:r>
                    </a:p>
                  </a:txBody>
                  <a:tcPr marL="0" marR="0" marT="0" marB="0">
                    <a:solidFill>
                      <a:srgbClr val="CBDDE1"/>
                    </a:solidFill>
                  </a:tcPr>
                </a:tc>
                <a:tc>
                  <a:txBody>
                    <a:bodyPr/>
                    <a:lstStyle/>
                    <a:p>
                      <a:pPr marL="0" marR="0" indent="0"/>
                      <a:r>
                        <a:rPr lang="ru" sz="900">
                          <a:latin typeface="Century Gothic"/>
                        </a:rPr>
                        <a:t>В течение года по понедельникам и пятницам</a:t>
                      </a:r>
                    </a:p>
                  </a:txBody>
                  <a:tcPr marL="0" marR="0" marT="0" marB="0" anchor="b">
                    <a:solidFill>
                      <a:srgbClr val="CBDDE1"/>
                    </a:solidFill>
                  </a:tcPr>
                </a:tc>
                <a:tc>
                  <a:txBody>
                    <a:bodyPr/>
                    <a:lstStyle/>
                    <a:p>
                      <a:pPr marL="0" marR="0" indent="0"/>
                      <a:r>
                        <a:rPr lang="ru" sz="900">
                          <a:latin typeface="Century Gothic"/>
                        </a:rPr>
                        <a:t>Замдиректора по ВР</a:t>
                      </a:r>
                    </a:p>
                  </a:txBody>
                  <a:tcPr marL="0" marR="0" marT="0" marB="0">
                    <a:solidFill>
                      <a:srgbClr val="CBDDE1"/>
                    </a:solidFill>
                  </a:tcPr>
                </a:tc>
              </a:tr>
              <a:tr h="164592">
                <a:tc>
                  <a:txBody>
                    <a:bodyPr/>
                    <a:lstStyle/>
                    <a:p>
                      <a:pPr marL="0" marR="0" indent="0"/>
                      <a:r>
                        <a:rPr lang="ru" sz="900" b="1">
                          <a:solidFill>
                            <a:srgbClr val="FFFFFF"/>
                          </a:solidFill>
                          <a:latin typeface="Century Gothic"/>
                        </a:rPr>
                        <a:t>&lt;...&gt;</a:t>
                      </a:r>
                    </a:p>
                  </a:txBody>
                  <a:tcPr marL="0" marR="0" marT="0" marB="0" anchor="b">
                    <a:solidFill>
                      <a:srgbClr val="78909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D6DBDE"/>
        </a:solidFill>
        <a:effectLst/>
      </p:bgPr>
    </p:bg>
    <p:spTree>
      <p:nvGrpSpPr>
        <p:cNvPr id="1" name=""/>
        <p:cNvGrpSpPr/>
        <p:nvPr/>
      </p:nvGrpSpPr>
      <p:grpSpPr>
        <a:xfrm>
          <a:off x="0" y="0"/>
          <a:ext cx="0" cy="0"/>
          <a:chOff x="0" y="0"/>
          <a:chExt cx="0" cy="0"/>
        </a:xfrm>
      </p:grpSpPr>
      <p:sp>
        <p:nvSpPr>
          <p:cNvPr id="2" name="Прямоугольник 1"/>
          <p:cNvSpPr/>
          <p:nvPr/>
        </p:nvSpPr>
        <p:spPr>
          <a:xfrm>
            <a:off x="320040" y="137160"/>
            <a:ext cx="8513064" cy="694944"/>
          </a:xfrm>
          <a:prstGeom prst="rect">
            <a:avLst/>
          </a:prstGeom>
          <a:solidFill>
            <a:srgbClr val="FE0000"/>
          </a:solidFill>
        </p:spPr>
        <p:txBody>
          <a:bodyPr lIns="0" tIns="0" rIns="0" bIns="0">
            <a:noAutofit/>
          </a:bodyPr>
          <a:lstStyle/>
          <a:p>
            <a:pPr marL="0" marR="0" indent="0" algn="ctr"/>
            <a:r>
              <a:rPr lang="ru" sz="2400" b="1">
                <a:solidFill>
                  <a:srgbClr val="FFFFFF"/>
                </a:solidFill>
                <a:latin typeface="Century Gothic"/>
              </a:rPr>
              <a:t>Календарный план воспитательной работы на уровне</a:t>
            </a:r>
          </a:p>
          <a:p>
            <a:pPr marL="0" marR="0" indent="0" algn="ctr"/>
            <a:r>
              <a:rPr lang="ru" sz="2400" b="1">
                <a:solidFill>
                  <a:srgbClr val="FFFFFF"/>
                </a:solidFill>
                <a:latin typeface="Century Gothic"/>
              </a:rPr>
              <a:t>среднего общего образования (ФООП)</a:t>
            </a:r>
          </a:p>
        </p:txBody>
      </p:sp>
      <p:graphicFrame>
        <p:nvGraphicFramePr>
          <p:cNvPr id="3" name="Таблица 2"/>
          <p:cNvGraphicFramePr>
            <a:graphicFrameLocks noGrp="1"/>
          </p:cNvGraphicFramePr>
          <p:nvPr/>
        </p:nvGraphicFramePr>
        <p:xfrm>
          <a:off x="176784" y="911352"/>
          <a:ext cx="8790432" cy="4105656"/>
        </p:xfrm>
        <a:graphic>
          <a:graphicData uri="http://schemas.openxmlformats.org/drawingml/2006/table">
            <a:tbl>
              <a:tblPr/>
              <a:tblGrid>
                <a:gridCol w="716280"/>
                <a:gridCol w="3971544"/>
                <a:gridCol w="1368552"/>
                <a:gridCol w="1365504"/>
                <a:gridCol w="1368552"/>
              </a:tblGrid>
              <a:tr h="167640">
                <a:tc>
                  <a:txBody>
                    <a:bodyPr/>
                    <a:lstStyle/>
                    <a:p>
                      <a:pPr marL="0" marR="0" indent="0" algn="ctr"/>
                      <a:r>
                        <a:rPr lang="ru" sz="900" b="1">
                          <a:solidFill>
                            <a:srgbClr val="FFFFFF"/>
                          </a:solidFill>
                          <a:latin typeface="Century Gothic"/>
                        </a:rPr>
                        <a:t>№ п/п</a:t>
                      </a:r>
                    </a:p>
                  </a:txBody>
                  <a:tcPr marL="0" marR="0" marT="0" marB="0" anchor="b">
                    <a:solidFill>
                      <a:srgbClr val="78909C"/>
                    </a:solidFill>
                  </a:tcPr>
                </a:tc>
                <a:tc>
                  <a:txBody>
                    <a:bodyPr/>
                    <a:lstStyle/>
                    <a:p>
                      <a:pPr marL="0" marR="0" indent="0" algn="ctr"/>
                      <a:r>
                        <a:rPr lang="ru" sz="900" b="1">
                          <a:solidFill>
                            <a:srgbClr val="FFFFFF"/>
                          </a:solidFill>
                          <a:latin typeface="Century Gothic"/>
                        </a:rPr>
                        <a:t>Дела, события, мероприятия</a:t>
                      </a:r>
                    </a:p>
                  </a:txBody>
                  <a:tcPr marL="0" marR="0" marT="0" marB="0" anchor="b">
                    <a:solidFill>
                      <a:srgbClr val="78909C"/>
                    </a:solidFill>
                  </a:tcPr>
                </a:tc>
                <a:tc>
                  <a:txBody>
                    <a:bodyPr/>
                    <a:lstStyle/>
                    <a:p>
                      <a:pPr marL="0" marR="0" indent="0" algn="ctr"/>
                      <a:r>
                        <a:rPr lang="ru" sz="900" b="1">
                          <a:solidFill>
                            <a:srgbClr val="FFFFFF"/>
                          </a:solidFill>
                          <a:latin typeface="Century Gothic"/>
                        </a:rPr>
                        <a:t>Классы</a:t>
                      </a:r>
                    </a:p>
                  </a:txBody>
                  <a:tcPr marL="0" marR="0" marT="0" marB="0" anchor="b">
                    <a:solidFill>
                      <a:srgbClr val="78909C"/>
                    </a:solidFill>
                  </a:tcPr>
                </a:tc>
                <a:tc>
                  <a:txBody>
                    <a:bodyPr/>
                    <a:lstStyle/>
                    <a:p>
                      <a:pPr marL="0" marR="0" indent="0" algn="ctr"/>
                      <a:r>
                        <a:rPr lang="ru" sz="900" b="1">
                          <a:solidFill>
                            <a:srgbClr val="FFFFFF"/>
                          </a:solidFill>
                          <a:latin typeface="Century Gothic"/>
                        </a:rPr>
                        <a:t>Сроки</a:t>
                      </a:r>
                    </a:p>
                  </a:txBody>
                  <a:tcPr marL="0" marR="0" marT="0" marB="0" anchor="b">
                    <a:solidFill>
                      <a:srgbClr val="78909C"/>
                    </a:solidFill>
                  </a:tcPr>
                </a:tc>
                <a:tc>
                  <a:txBody>
                    <a:bodyPr/>
                    <a:lstStyle/>
                    <a:p>
                      <a:pPr marL="0" marR="0" indent="215900"/>
                      <a:r>
                        <a:rPr lang="ru" sz="900" b="1">
                          <a:solidFill>
                            <a:srgbClr val="FFFFFF"/>
                          </a:solidFill>
                          <a:latin typeface="Century Gothic"/>
                        </a:rPr>
                        <a:t>Ответственные</a:t>
                      </a:r>
                    </a:p>
                  </a:txBody>
                  <a:tcPr marL="0" marR="0" marT="0" marB="0" anchor="b">
                    <a:solidFill>
                      <a:srgbClr val="78909C"/>
                    </a:solidFill>
                  </a:tcPr>
                </a:tc>
              </a:tr>
              <a:tr h="155448">
                <a:tc gridSpan="5">
                  <a:txBody>
                    <a:bodyPr/>
                    <a:lstStyle/>
                    <a:p>
                      <a:pPr marL="0" marR="0" indent="0"/>
                      <a:r>
                        <a:rPr lang="ru" sz="900" b="1">
                          <a:solidFill>
                            <a:srgbClr val="FFFFFF"/>
                          </a:solidFill>
                          <a:latin typeface="Century Gothic"/>
                        </a:rPr>
                        <a:t>7. Взаимодействие с родителями</a:t>
                      </a:r>
                    </a:p>
                  </a:txBody>
                  <a:tcPr marL="0" marR="0" marT="0" marB="0" anchor="b">
                    <a:solidFill>
                      <a:srgbClr val="78909C"/>
                    </a:solidFill>
                  </a:tcPr>
                </a:tc>
                <a:tc hMerge="1">
                  <a:txBody>
                    <a:bodyPr/>
                    <a:lstStyle/>
                    <a:p>
                      <a:endParaRPr sz="800"/>
                    </a:p>
                  </a:txBody>
                  <a:tcPr marL="0" marR="0" marT="0" marB="0"/>
                </a:tc>
                <a:tc hMerge="1">
                  <a:txBody>
                    <a:bodyPr/>
                    <a:lstStyle/>
                    <a:p>
                      <a:endParaRPr sz="800"/>
                    </a:p>
                  </a:txBody>
                  <a:tcPr marL="0" marR="0" marT="0" marB="0"/>
                </a:tc>
                <a:tc hMerge="1">
                  <a:txBody>
                    <a:bodyPr/>
                    <a:lstStyle/>
                    <a:p>
                      <a:endParaRPr sz="800"/>
                    </a:p>
                  </a:txBody>
                  <a:tcPr marL="0" marR="0" marT="0" marB="0"/>
                </a:tc>
                <a:tc hMerge="1">
                  <a:txBody>
                    <a:bodyPr/>
                    <a:lstStyle/>
                    <a:p>
                      <a:endParaRPr sz="800"/>
                    </a:p>
                  </a:txBody>
                  <a:tcPr marL="0" marR="0" marT="0" marB="0"/>
                </a:tc>
              </a:tr>
              <a:tr h="441960">
                <a:tc>
                  <a:txBody>
                    <a:bodyPr/>
                    <a:lstStyle/>
                    <a:p>
                      <a:pPr marL="0" marR="0" indent="0"/>
                      <a:r>
                        <a:rPr lang="ru" sz="900" b="1">
                          <a:solidFill>
                            <a:srgbClr val="FFFFFF"/>
                          </a:solidFill>
                          <a:latin typeface="Century Gothic"/>
                        </a:rPr>
                        <a:t>1</a:t>
                      </a:r>
                    </a:p>
                  </a:txBody>
                  <a:tcPr marL="0" marR="0" marT="0" marB="0">
                    <a:solidFill>
                      <a:srgbClr val="78909C"/>
                    </a:solidFill>
                  </a:tcPr>
                </a:tc>
                <a:tc gridSpan="4">
                  <a:txBody>
                    <a:bodyPr/>
                    <a:lstStyle/>
                    <a:p>
                      <a:pPr marL="0" marR="0" indent="0" defTabSz="5285232">
                        <a:tabLst>
                          <a:tab pos="5285232" algn="l"/>
                          <a:tab pos="6696456" algn="l"/>
                        </a:tabLst>
                      </a:pPr>
                      <a:r>
                        <a:rPr lang="ru" sz="900">
                          <a:latin typeface="Century Gothic"/>
                        </a:rPr>
                        <a:t>Общешкольное родительское собрание «Семья и школа: взгляд в 1-11	Сентябрь	Замдиректора по ВР.</a:t>
                      </a:r>
                    </a:p>
                    <a:p>
                      <a:pPr marL="0" marR="0" indent="0" defTabSz="6702552">
                        <a:lnSpc>
                          <a:spcPct val="97000"/>
                        </a:lnSpc>
                        <a:tabLst>
                          <a:tab pos="6702552" algn="l"/>
                        </a:tabLst>
                      </a:pPr>
                      <a:r>
                        <a:rPr lang="ru" sz="900">
                          <a:latin typeface="Century Gothic"/>
                        </a:rPr>
                        <a:t>одном направлении»	Классные</a:t>
                      </a:r>
                    </a:p>
                    <a:p>
                      <a:pPr marL="0" marR="510100" indent="0" algn="r">
                        <a:lnSpc>
                          <a:spcPct val="97000"/>
                        </a:lnSpc>
                      </a:pPr>
                      <a:r>
                        <a:rPr lang="ru" sz="900">
                          <a:latin typeface="Century Gothic"/>
                        </a:rPr>
                        <a:t>руководители</a:t>
                      </a:r>
                    </a:p>
                  </a:txBody>
                  <a:tcPr marL="0" marR="0" marT="0" marB="0" anchor="b">
                    <a:solidFill>
                      <a:srgbClr val="E4E9EC"/>
                    </a:solidFill>
                  </a:tcPr>
                </a:tc>
                <a:tc hMerge="1">
                  <a:txBody>
                    <a:bodyPr/>
                    <a:lstStyle/>
                    <a:p>
                      <a:endParaRPr sz="2100"/>
                    </a:p>
                  </a:txBody>
                  <a:tcPr marL="0" marR="0" marT="0" marB="0"/>
                </a:tc>
                <a:tc hMerge="1">
                  <a:txBody>
                    <a:bodyPr/>
                    <a:lstStyle/>
                    <a:p>
                      <a:endParaRPr sz="2100"/>
                    </a:p>
                  </a:txBody>
                  <a:tcPr marL="0" marR="0" marT="0" marB="0"/>
                </a:tc>
                <a:tc hMerge="1">
                  <a:txBody>
                    <a:bodyPr/>
                    <a:lstStyle/>
                    <a:p>
                      <a:endParaRPr sz="2100"/>
                    </a:p>
                  </a:txBody>
                  <a:tcPr marL="0" marR="0" marT="0" marB="0"/>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gridSpan="4">
                  <a:txBody>
                    <a:bodyPr/>
                    <a:lstStyle/>
                    <a:p>
                      <a:pPr marL="0" marR="0" indent="0" defTabSz="3965448">
                        <a:tabLst>
                          <a:tab pos="3965448" algn="l"/>
                          <a:tab pos="5330952" algn="l"/>
                          <a:tab pos="6696456" algn="l"/>
                        </a:tabLst>
                      </a:pPr>
                      <a:r>
                        <a:rPr lang="ru" sz="900">
                          <a:latin typeface="Century Gothic"/>
                        </a:rPr>
                        <a:t>&lt;...&gt;	&lt;...&gt;	&lt;...&gt;	&lt;...&gt;</a:t>
                      </a:r>
                    </a:p>
                  </a:txBody>
                  <a:tcPr marL="0" marR="0" marT="0" marB="0" anchor="b">
                    <a:solidFill>
                      <a:srgbClr val="CBDDE1"/>
                    </a:solidFill>
                  </a:tcPr>
                </a:tc>
                <a:tc hMerge="1">
                  <a:txBody>
                    <a:bodyPr/>
                    <a:lstStyle/>
                    <a:p>
                      <a:endParaRPr sz="900"/>
                    </a:p>
                  </a:txBody>
                  <a:tcPr marL="0" marR="0" marT="0" marB="0"/>
                </a:tc>
                <a:tc hMerge="1">
                  <a:txBody>
                    <a:bodyPr/>
                    <a:lstStyle/>
                    <a:p>
                      <a:endParaRPr sz="900"/>
                    </a:p>
                  </a:txBody>
                  <a:tcPr marL="0" marR="0" marT="0" marB="0"/>
                </a:tc>
                <a:tc hMerge="1">
                  <a:txBody>
                    <a:bodyPr/>
                    <a:lstStyle/>
                    <a:p>
                      <a:endParaRPr sz="900"/>
                    </a:p>
                  </a:txBody>
                  <a:tcPr marL="0" marR="0" marT="0" marB="0"/>
                </a:tc>
              </a:tr>
              <a:tr h="146304">
                <a:tc gridSpan="5">
                  <a:txBody>
                    <a:bodyPr/>
                    <a:lstStyle/>
                    <a:p>
                      <a:pPr marL="0" marR="0" indent="0"/>
                      <a:r>
                        <a:rPr lang="ru" sz="900" b="1">
                          <a:solidFill>
                            <a:srgbClr val="FFFFFF"/>
                          </a:solidFill>
                          <a:latin typeface="Century Gothic"/>
                        </a:rPr>
                        <a:t>8. Самоуправление</a:t>
                      </a:r>
                    </a:p>
                  </a:txBody>
                  <a:tcPr marL="0" marR="0" marT="0" marB="0" anchor="b">
                    <a:solidFill>
                      <a:srgbClr val="78909C"/>
                    </a:solidFill>
                  </a:tcPr>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r>
              <a:tr h="441960">
                <a:tc>
                  <a:txBody>
                    <a:bodyPr/>
                    <a:lstStyle/>
                    <a:p>
                      <a:pPr marL="0" marR="0" indent="0"/>
                      <a:r>
                        <a:rPr lang="ru" sz="900" b="1">
                          <a:solidFill>
                            <a:srgbClr val="FFFFFF"/>
                          </a:solidFill>
                          <a:latin typeface="Century Gothic"/>
                        </a:rPr>
                        <a:t>1</a:t>
                      </a:r>
                    </a:p>
                  </a:txBody>
                  <a:tcPr marL="0" marR="0" marT="0" marB="0">
                    <a:solidFill>
                      <a:srgbClr val="78909C"/>
                    </a:solidFill>
                  </a:tcPr>
                </a:tc>
                <a:tc>
                  <a:txBody>
                    <a:bodyPr/>
                    <a:lstStyle/>
                    <a:p>
                      <a:pPr marL="0" marR="0" indent="0"/>
                      <a:r>
                        <a:rPr lang="ru" sz="900">
                          <a:latin typeface="Century Gothic"/>
                        </a:rPr>
                        <a:t>Формирование совета учащихся</a:t>
                      </a:r>
                    </a:p>
                  </a:txBody>
                  <a:tcPr marL="0" marR="0" marT="0" marB="0">
                    <a:solidFill>
                      <a:srgbClr val="CBDDE1"/>
                    </a:solidFill>
                  </a:tcPr>
                </a:tc>
                <a:tc>
                  <a:txBody>
                    <a:bodyPr/>
                    <a:lstStyle/>
                    <a:p>
                      <a:pPr marL="0" marR="0" indent="0"/>
                      <a:r>
                        <a:rPr lang="ru" sz="900">
                          <a:latin typeface="Century Gothic"/>
                        </a:rPr>
                        <a:t>8-11</a:t>
                      </a:r>
                    </a:p>
                  </a:txBody>
                  <a:tcPr marL="0" marR="0" marT="0" marB="0">
                    <a:solidFill>
                      <a:srgbClr val="CBDDE1"/>
                    </a:solidFill>
                  </a:tcPr>
                </a:tc>
                <a:tc>
                  <a:txBody>
                    <a:bodyPr/>
                    <a:lstStyle/>
                    <a:p>
                      <a:pPr marL="0" marR="0" indent="0"/>
                      <a:r>
                        <a:rPr lang="ru" sz="900">
                          <a:latin typeface="Century Gothic"/>
                        </a:rPr>
                        <a:t>Сентябрь</a:t>
                      </a:r>
                    </a:p>
                  </a:txBody>
                  <a:tcPr marL="0" marR="0" marT="0" marB="0">
                    <a:solidFill>
                      <a:srgbClr val="CBDDE1"/>
                    </a:solidFill>
                  </a:tcPr>
                </a:tc>
                <a:tc>
                  <a:txBody>
                    <a:bodyPr/>
                    <a:lstStyle/>
                    <a:p>
                      <a:pPr marL="0" marR="0" indent="0"/>
                      <a:r>
                        <a:rPr lang="ru" sz="900">
                          <a:latin typeface="Century Gothic"/>
                        </a:rPr>
                        <a:t>Замдиректора по ВР. Советник по воспитанию</a:t>
                      </a:r>
                    </a:p>
                  </a:txBody>
                  <a:tcPr marL="0" marR="0" marT="0" marB="0" anchor="b">
                    <a:solidFill>
                      <a:srgbClr val="CBDDE1"/>
                    </a:solidFill>
                  </a:tcPr>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r>
              <a:tr h="146304">
                <a:tc gridSpan="5">
                  <a:txBody>
                    <a:bodyPr/>
                    <a:lstStyle/>
                    <a:p>
                      <a:pPr marL="0" marR="0" indent="0"/>
                      <a:r>
                        <a:rPr lang="ru" sz="900" b="1">
                          <a:solidFill>
                            <a:srgbClr val="FFFFFF"/>
                          </a:solidFill>
                          <a:latin typeface="Century Gothic"/>
                        </a:rPr>
                        <a:t>9. Профилактика и безопасность</a:t>
                      </a:r>
                    </a:p>
                  </a:txBody>
                  <a:tcPr marL="0" marR="0" marT="0" marB="0" anchor="b">
                    <a:solidFill>
                      <a:srgbClr val="78909C"/>
                    </a:solidFill>
                  </a:tcPr>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r>
              <a:tr h="304800">
                <a:tc>
                  <a:txBody>
                    <a:bodyPr/>
                    <a:lstStyle/>
                    <a:p>
                      <a:pPr marL="0" marR="0" indent="0"/>
                      <a:r>
                        <a:rPr lang="ru" sz="900" b="1">
                          <a:solidFill>
                            <a:srgbClr val="FFFFFF"/>
                          </a:solidFill>
                          <a:latin typeface="Century Gothic"/>
                        </a:rPr>
                        <a:t>1</a:t>
                      </a:r>
                    </a:p>
                  </a:txBody>
                  <a:tcPr marL="0" marR="0" marT="0" marB="0">
                    <a:solidFill>
                      <a:srgbClr val="78909C"/>
                    </a:solidFill>
                  </a:tcPr>
                </a:tc>
                <a:tc>
                  <a:txBody>
                    <a:bodyPr/>
                    <a:lstStyle/>
                    <a:p>
                      <a:pPr marL="0" marR="0" indent="0"/>
                      <a:r>
                        <a:rPr lang="ru" sz="900">
                          <a:latin typeface="Century Gothic"/>
                        </a:rPr>
                        <a:t>Классный час по профилактике наркомании, курения и употребления алкоголя</a:t>
                      </a:r>
                    </a:p>
                  </a:txBody>
                  <a:tcPr marL="0" marR="0" marT="0" marB="0" anchor="b">
                    <a:solidFill>
                      <a:srgbClr val="E4E9EC"/>
                    </a:solidFill>
                  </a:tcPr>
                </a:tc>
                <a:tc>
                  <a:txBody>
                    <a:bodyPr/>
                    <a:lstStyle/>
                    <a:p>
                      <a:pPr marL="0" marR="0" indent="0"/>
                      <a:r>
                        <a:rPr lang="ru" sz="900">
                          <a:latin typeface="Century Gothic"/>
                        </a:rPr>
                        <a:t>10</a:t>
                      </a:r>
                    </a:p>
                  </a:txBody>
                  <a:tcPr marL="0" marR="0" marT="0" marB="0">
                    <a:solidFill>
                      <a:srgbClr val="E4E9EC"/>
                    </a:solidFill>
                  </a:tcPr>
                </a:tc>
                <a:tc>
                  <a:txBody>
                    <a:bodyPr/>
                    <a:lstStyle/>
                    <a:p>
                      <a:pPr marL="0" marR="0" indent="0"/>
                      <a:r>
                        <a:rPr lang="ru" sz="900">
                          <a:latin typeface="Century Gothic"/>
                        </a:rPr>
                        <a:t>Сентябрь-октябрь</a:t>
                      </a:r>
                    </a:p>
                  </a:txBody>
                  <a:tcPr marL="0" marR="0" marT="0" marB="0">
                    <a:solidFill>
                      <a:srgbClr val="E4E9EC"/>
                    </a:solidFill>
                  </a:tcPr>
                </a:tc>
                <a:tc>
                  <a:txBody>
                    <a:bodyPr/>
                    <a:lstStyle/>
                    <a:p>
                      <a:pPr marL="0" marR="0" indent="0"/>
                      <a:r>
                        <a:rPr lang="ru" sz="900">
                          <a:latin typeface="Century Gothic"/>
                        </a:rPr>
                        <a:t>Замдиректора по ВР. Социальный педагог</a:t>
                      </a:r>
                    </a:p>
                  </a:txBody>
                  <a:tcPr marL="0" marR="0" marT="0" marB="0" anchor="b">
                    <a:solidFill>
                      <a:srgbClr val="E4E9EC"/>
                    </a:solidFill>
                  </a:tcPr>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c>
                  <a:txBody>
                    <a:bodyPr/>
                    <a:lstStyle/>
                    <a:p>
                      <a:pPr marL="0" marR="0" indent="0"/>
                      <a:r>
                        <a:rPr lang="ru" sz="900">
                          <a:latin typeface="Century Gothic"/>
                        </a:rPr>
                        <a:t>&lt;...&gt;</a:t>
                      </a:r>
                    </a:p>
                  </a:txBody>
                  <a:tcPr marL="0" marR="0" marT="0" marB="0" anchor="b">
                    <a:solidFill>
                      <a:srgbClr val="CBDDE1"/>
                    </a:solidFill>
                  </a:tcPr>
                </a:tc>
              </a:tr>
              <a:tr h="149352">
                <a:tc gridSpan="5">
                  <a:txBody>
                    <a:bodyPr/>
                    <a:lstStyle/>
                    <a:p>
                      <a:pPr marL="0" marR="0" indent="0"/>
                      <a:r>
                        <a:rPr lang="ru" sz="900" b="1">
                          <a:solidFill>
                            <a:srgbClr val="FFFFFF"/>
                          </a:solidFill>
                          <a:latin typeface="Century Gothic"/>
                        </a:rPr>
                        <a:t>10. Социальное партнерство</a:t>
                      </a:r>
                    </a:p>
                  </a:txBody>
                  <a:tcPr marL="0" marR="0" marT="0" marB="0" anchor="b">
                    <a:solidFill>
                      <a:srgbClr val="78909C"/>
                    </a:solidFill>
                  </a:tcPr>
                </a:tc>
                <a:tc hMerge="1">
                  <a:txBody>
                    <a:bodyPr/>
                    <a:lstStyle/>
                    <a:p>
                      <a:endParaRPr sz="800"/>
                    </a:p>
                  </a:txBody>
                  <a:tcPr marL="0" marR="0" marT="0" marB="0"/>
                </a:tc>
                <a:tc hMerge="1">
                  <a:txBody>
                    <a:bodyPr/>
                    <a:lstStyle/>
                    <a:p>
                      <a:endParaRPr sz="800"/>
                    </a:p>
                  </a:txBody>
                  <a:tcPr marL="0" marR="0" marT="0" marB="0"/>
                </a:tc>
                <a:tc hMerge="1">
                  <a:txBody>
                    <a:bodyPr/>
                    <a:lstStyle/>
                    <a:p>
                      <a:endParaRPr sz="800"/>
                    </a:p>
                  </a:txBody>
                  <a:tcPr marL="0" marR="0" marT="0" marB="0"/>
                </a:tc>
                <a:tc hMerge="1">
                  <a:txBody>
                    <a:bodyPr/>
                    <a:lstStyle/>
                    <a:p>
                      <a:endParaRPr sz="800"/>
                    </a:p>
                  </a:txBody>
                  <a:tcPr marL="0" marR="0" marT="0" marB="0"/>
                </a:tc>
              </a:tr>
              <a:tr h="579120">
                <a:tc>
                  <a:txBody>
                    <a:bodyPr/>
                    <a:lstStyle/>
                    <a:p>
                      <a:pPr marL="0" marR="0" indent="0"/>
                      <a:r>
                        <a:rPr lang="ru" sz="900" b="1">
                          <a:solidFill>
                            <a:srgbClr val="FFFFFF"/>
                          </a:solidFill>
                          <a:latin typeface="Century Gothic"/>
                        </a:rPr>
                        <a:t>1</a:t>
                      </a:r>
                    </a:p>
                  </a:txBody>
                  <a:tcPr marL="0" marR="0" marT="0" marB="0">
                    <a:solidFill>
                      <a:srgbClr val="78909C"/>
                    </a:solidFill>
                  </a:tcPr>
                </a:tc>
                <a:tc>
                  <a:txBody>
                    <a:bodyPr/>
                    <a:lstStyle/>
                    <a:p>
                      <a:pPr marL="0" marR="0" indent="0"/>
                      <a:r>
                        <a:rPr lang="ru" sz="900">
                          <a:latin typeface="Century Gothic"/>
                        </a:rPr>
                        <a:t>Совместный экологический проект с вузом-партнером «Озера родного края»</a:t>
                      </a:r>
                    </a:p>
                  </a:txBody>
                  <a:tcPr marL="0" marR="0" marT="0" marB="0">
                    <a:solidFill>
                      <a:srgbClr val="CBDDE1"/>
                    </a:solidFill>
                  </a:tcPr>
                </a:tc>
                <a:tc>
                  <a:txBody>
                    <a:bodyPr/>
                    <a:lstStyle/>
                    <a:p>
                      <a:pPr marL="0" marR="0" indent="0"/>
                      <a:r>
                        <a:rPr lang="ru" sz="900">
                          <a:latin typeface="Century Gothic"/>
                        </a:rPr>
                        <a:t>10-11</a:t>
                      </a:r>
                    </a:p>
                  </a:txBody>
                  <a:tcPr marL="0" marR="0" marT="0" marB="0">
                    <a:solidFill>
                      <a:srgbClr val="CBDDE1"/>
                    </a:solidFill>
                  </a:tcPr>
                </a:tc>
                <a:tc>
                  <a:txBody>
                    <a:bodyPr/>
                    <a:lstStyle/>
                    <a:p>
                      <a:pPr marL="0" marR="0" indent="0"/>
                      <a:r>
                        <a:rPr lang="ru" sz="900">
                          <a:latin typeface="Century Gothic"/>
                        </a:rPr>
                        <a:t>В течение года</a:t>
                      </a:r>
                    </a:p>
                  </a:txBody>
                  <a:tcPr marL="0" marR="0" marT="0" marB="0">
                    <a:solidFill>
                      <a:srgbClr val="CBDDE1"/>
                    </a:solidFill>
                  </a:tcPr>
                </a:tc>
                <a:tc>
                  <a:txBody>
                    <a:bodyPr/>
                    <a:lstStyle/>
                    <a:p>
                      <a:pPr marL="0" marR="0" indent="0"/>
                      <a:r>
                        <a:rPr lang="ru" sz="900">
                          <a:latin typeface="Century Gothic"/>
                        </a:rPr>
                        <a:t>Учитель биологии, руководитель проекта. Представитель вуза-партнера</a:t>
                      </a:r>
                    </a:p>
                  </a:txBody>
                  <a:tcPr marL="0" marR="0" marT="0" marB="0" anchor="b">
                    <a:solidFill>
                      <a:srgbClr val="CBDDE1"/>
                    </a:solidFill>
                  </a:tcPr>
                </a:tc>
              </a:tr>
              <a:tr h="170688">
                <a:tc>
                  <a:txBody>
                    <a:bodyPr/>
                    <a:lstStyle/>
                    <a:p>
                      <a:pPr marL="0" marR="0" indent="0"/>
                      <a:r>
                        <a:rPr lang="ru" sz="900" b="1">
                          <a:solidFill>
                            <a:srgbClr val="FFFFFF"/>
                          </a:solidFill>
                          <a:latin typeface="Century Gothic"/>
                        </a:rPr>
                        <a:t>&lt;...&gt;</a:t>
                      </a:r>
                    </a:p>
                  </a:txBody>
                  <a:tcPr marL="0" marR="0" marT="0" marB="0" anchor="b">
                    <a:solidFill>
                      <a:srgbClr val="78909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c>
                  <a:txBody>
                    <a:bodyPr/>
                    <a:lstStyle/>
                    <a:p>
                      <a:pPr marL="0" marR="0" indent="0"/>
                      <a:r>
                        <a:rPr lang="ru" sz="900">
                          <a:latin typeface="Century Gothic"/>
                        </a:rPr>
                        <a:t>&lt;...&gt;</a:t>
                      </a:r>
                    </a:p>
                  </a:txBody>
                  <a:tcPr marL="0" marR="0" marT="0" marB="0" anchor="b">
                    <a:solidFill>
                      <a:srgbClr val="E4E9EC"/>
                    </a:solidFill>
                  </a:tcPr>
                </a:tc>
              </a:tr>
              <a:tr h="146304">
                <a:tc gridSpan="5">
                  <a:txBody>
                    <a:bodyPr/>
                    <a:lstStyle/>
                    <a:p>
                      <a:pPr marL="0" marR="0" indent="0"/>
                      <a:r>
                        <a:rPr lang="ru" sz="900" b="1">
                          <a:solidFill>
                            <a:srgbClr val="FFFFFF"/>
                          </a:solidFill>
                          <a:latin typeface="Century Gothic"/>
                        </a:rPr>
                        <a:t>11. Профориентация</a:t>
                      </a:r>
                    </a:p>
                  </a:txBody>
                  <a:tcPr marL="0" marR="0" marT="0" marB="0" anchor="b">
                    <a:solidFill>
                      <a:srgbClr val="78909C"/>
                    </a:solidFill>
                  </a:tcPr>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c hMerge="1">
                  <a:txBody>
                    <a:bodyPr/>
                    <a:lstStyle/>
                    <a:p>
                      <a:endParaRPr sz="700"/>
                    </a:p>
                  </a:txBody>
                  <a:tcPr marL="0" marR="0" marT="0" marB="0"/>
                </a:tc>
              </a:tr>
              <a:tr h="441960">
                <a:tc>
                  <a:txBody>
                    <a:bodyPr/>
                    <a:lstStyle/>
                    <a:p>
                      <a:pPr marL="0" marR="0" indent="0"/>
                      <a:r>
                        <a:rPr lang="ru" sz="900" b="1">
                          <a:solidFill>
                            <a:srgbClr val="FFFFFF"/>
                          </a:solidFill>
                          <a:latin typeface="Century Gothic"/>
                        </a:rPr>
                        <a:t>1</a:t>
                      </a:r>
                    </a:p>
                  </a:txBody>
                  <a:tcPr marL="0" marR="0" marT="0" marB="0">
                    <a:solidFill>
                      <a:srgbClr val="78909C"/>
                    </a:solidFill>
                  </a:tcPr>
                </a:tc>
                <a:tc>
                  <a:txBody>
                    <a:bodyPr/>
                    <a:lstStyle/>
                    <a:p>
                      <a:pPr marL="0" marR="0" indent="0"/>
                      <a:r>
                        <a:rPr lang="ru" sz="900">
                          <a:latin typeface="Century Gothic"/>
                        </a:rPr>
                        <a:t>Клуб интересных встреч «Новые тенденции в мире профессий»</a:t>
                      </a:r>
                    </a:p>
                  </a:txBody>
                  <a:tcPr marL="0" marR="0" marT="0" marB="0">
                    <a:solidFill>
                      <a:srgbClr val="E4E9EC"/>
                    </a:solidFill>
                  </a:tcPr>
                </a:tc>
                <a:tc>
                  <a:txBody>
                    <a:bodyPr/>
                    <a:lstStyle/>
                    <a:p>
                      <a:pPr marL="0" marR="0" indent="0"/>
                      <a:r>
                        <a:rPr lang="ru" sz="900">
                          <a:latin typeface="Century Gothic"/>
                        </a:rPr>
                        <a:t>10</a:t>
                      </a:r>
                    </a:p>
                  </a:txBody>
                  <a:tcPr marL="0" marR="0" marT="0" marB="0">
                    <a:solidFill>
                      <a:srgbClr val="E4E9EC"/>
                    </a:solidFill>
                  </a:tcPr>
                </a:tc>
                <a:tc>
                  <a:txBody>
                    <a:bodyPr/>
                    <a:lstStyle/>
                    <a:p>
                      <a:pPr marL="0" marR="0" indent="0"/>
                      <a:r>
                        <a:rPr lang="ru" sz="900">
                          <a:latin typeface="Century Gothic"/>
                        </a:rPr>
                        <a:t>Октябрь</a:t>
                      </a:r>
                    </a:p>
                  </a:txBody>
                  <a:tcPr marL="0" marR="0" marT="0" marB="0">
                    <a:solidFill>
                      <a:srgbClr val="E4E9EC"/>
                    </a:solidFill>
                  </a:tcPr>
                </a:tc>
                <a:tc>
                  <a:txBody>
                    <a:bodyPr/>
                    <a:lstStyle/>
                    <a:p>
                      <a:pPr marL="0" marR="0" indent="0"/>
                      <a:r>
                        <a:rPr lang="ru" sz="900">
                          <a:latin typeface="Century Gothic"/>
                        </a:rPr>
                        <a:t>Замдиректора по ВР. Классные руководители</a:t>
                      </a:r>
                    </a:p>
                  </a:txBody>
                  <a:tcPr marL="0" marR="0" marT="0" marB="0" anchor="b">
                    <a:solidFill>
                      <a:srgbClr val="E4E9EC"/>
                    </a:solidFill>
                  </a:tcPr>
                </a:tc>
              </a:tr>
              <a:tr h="301752">
                <a:tc>
                  <a:txBody>
                    <a:bodyPr/>
                    <a:lstStyle/>
                    <a:p>
                      <a:pPr marL="0" marR="0" indent="0"/>
                      <a:r>
                        <a:rPr lang="ru" sz="900" b="1">
                          <a:solidFill>
                            <a:srgbClr val="FFFFFF"/>
                          </a:solidFill>
                          <a:latin typeface="Century Gothic"/>
                        </a:rPr>
                        <a:t>&lt;...&gt;&lt;...&gt;</a:t>
                      </a:r>
                    </a:p>
                  </a:txBody>
                  <a:tcPr marL="0" marR="0" marT="0" marB="0">
                    <a:solidFill>
                      <a:srgbClr val="78909C"/>
                    </a:solidFill>
                  </a:tcPr>
                </a:tc>
                <a:tc>
                  <a:txBody>
                    <a:bodyPr/>
                    <a:lstStyle/>
                    <a:p>
                      <a:pPr marL="0" marR="0" indent="0"/>
                      <a:r>
                        <a:rPr lang="ru" sz="900">
                          <a:latin typeface="Century Gothic"/>
                        </a:rPr>
                        <a:t>&lt;...&gt;&lt;...&gt;</a:t>
                      </a:r>
                    </a:p>
                  </a:txBody>
                  <a:tcPr marL="0" marR="0" marT="0" marB="0">
                    <a:solidFill>
                      <a:srgbClr val="CBDDE1"/>
                    </a:solidFill>
                  </a:tcPr>
                </a:tc>
                <a:tc>
                  <a:txBody>
                    <a:bodyPr/>
                    <a:lstStyle/>
                    <a:p>
                      <a:pPr marL="0" marR="0" indent="0"/>
                      <a:r>
                        <a:rPr lang="ru" sz="900">
                          <a:latin typeface="Century Gothic"/>
                        </a:rPr>
                        <a:t>&lt;...&gt;&lt;...&gt;</a:t>
                      </a:r>
                    </a:p>
                  </a:txBody>
                  <a:tcPr marL="0" marR="0" marT="0" marB="0">
                    <a:solidFill>
                      <a:srgbClr val="CBDDE1"/>
                    </a:solidFill>
                  </a:tcPr>
                </a:tc>
                <a:tc>
                  <a:txBody>
                    <a:bodyPr/>
                    <a:lstStyle/>
                    <a:p>
                      <a:pPr marL="0" marR="0" indent="0"/>
                      <a:r>
                        <a:rPr lang="ru" sz="900">
                          <a:latin typeface="Century Gothic"/>
                        </a:rPr>
                        <a:t>&lt;...&gt;&lt;...&gt;</a:t>
                      </a:r>
                    </a:p>
                  </a:txBody>
                  <a:tcPr marL="0" marR="0" marT="0" marB="0">
                    <a:solidFill>
                      <a:srgbClr val="CBDDE1"/>
                    </a:solidFill>
                  </a:tcPr>
                </a:tc>
                <a:tc>
                  <a:txBody>
                    <a:bodyPr/>
                    <a:lstStyle/>
                    <a:p>
                      <a:pPr marL="0" marR="0" indent="0"/>
                      <a:r>
                        <a:rPr lang="ru" sz="900">
                          <a:latin typeface="Century Gothic"/>
                        </a:rPr>
                        <a:t>&lt;...&gt;&lt;...&gt;</a:t>
                      </a:r>
                    </a:p>
                  </a:txBody>
                  <a:tcPr marL="0" marR="0" marT="0" marB="0">
                    <a:solidFill>
                      <a:srgbClr val="CBDDE1"/>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443216" y="42672"/>
            <a:ext cx="649224" cy="975360"/>
          </a:xfrm>
          <a:prstGeom prst="rect">
            <a:avLst/>
          </a:prstGeom>
        </p:spPr>
      </p:pic>
      <p:pic>
        <p:nvPicPr>
          <p:cNvPr id="3" name="Рисунок 2"/>
          <p:cNvPicPr>
            <a:picLocks noChangeAspect="1"/>
          </p:cNvPicPr>
          <p:nvPr/>
        </p:nvPicPr>
        <p:blipFill>
          <a:blip r:embed="rId3"/>
          <a:stretch>
            <a:fillRect/>
          </a:stretch>
        </p:blipFill>
        <p:spPr>
          <a:xfrm>
            <a:off x="192024" y="1944624"/>
            <a:ext cx="2371344" cy="2654808"/>
          </a:xfrm>
          <a:prstGeom prst="rect">
            <a:avLst/>
          </a:prstGeom>
        </p:spPr>
      </p:pic>
      <p:pic>
        <p:nvPicPr>
          <p:cNvPr id="4" name="Рисунок 3"/>
          <p:cNvPicPr>
            <a:picLocks noChangeAspect="1"/>
          </p:cNvPicPr>
          <p:nvPr/>
        </p:nvPicPr>
        <p:blipFill>
          <a:blip r:embed="rId4"/>
          <a:stretch>
            <a:fillRect/>
          </a:stretch>
        </p:blipFill>
        <p:spPr>
          <a:xfrm>
            <a:off x="2764536" y="2987040"/>
            <a:ext cx="1133856" cy="1603248"/>
          </a:xfrm>
          <a:prstGeom prst="rect">
            <a:avLst/>
          </a:prstGeom>
        </p:spPr>
      </p:pic>
      <p:pic>
        <p:nvPicPr>
          <p:cNvPr id="5" name="Рисунок 4"/>
          <p:cNvPicPr>
            <a:picLocks noChangeAspect="1"/>
          </p:cNvPicPr>
          <p:nvPr/>
        </p:nvPicPr>
        <p:blipFill>
          <a:blip r:embed="rId5"/>
          <a:stretch>
            <a:fillRect/>
          </a:stretch>
        </p:blipFill>
        <p:spPr>
          <a:xfrm>
            <a:off x="4062984" y="1944624"/>
            <a:ext cx="2316480" cy="993648"/>
          </a:xfrm>
          <a:prstGeom prst="rect">
            <a:avLst/>
          </a:prstGeom>
        </p:spPr>
      </p:pic>
      <p:pic>
        <p:nvPicPr>
          <p:cNvPr id="6" name="Рисунок 5"/>
          <p:cNvPicPr>
            <a:picLocks noChangeAspect="1"/>
          </p:cNvPicPr>
          <p:nvPr/>
        </p:nvPicPr>
        <p:blipFill>
          <a:blip r:embed="rId6"/>
          <a:stretch>
            <a:fillRect/>
          </a:stretch>
        </p:blipFill>
        <p:spPr>
          <a:xfrm>
            <a:off x="4648200" y="2987040"/>
            <a:ext cx="1149096" cy="1423416"/>
          </a:xfrm>
          <a:prstGeom prst="rect">
            <a:avLst/>
          </a:prstGeom>
        </p:spPr>
      </p:pic>
      <p:sp>
        <p:nvSpPr>
          <p:cNvPr id="7" name="Прямоугольник 6"/>
          <p:cNvSpPr/>
          <p:nvPr/>
        </p:nvSpPr>
        <p:spPr>
          <a:xfrm>
            <a:off x="79248" y="124968"/>
            <a:ext cx="5157216" cy="883920"/>
          </a:xfrm>
          <a:prstGeom prst="rect">
            <a:avLst/>
          </a:prstGeom>
          <a:solidFill>
            <a:srgbClr val="003466"/>
          </a:solidFill>
        </p:spPr>
        <p:txBody>
          <a:bodyPr lIns="0" tIns="0" rIns="0" bIns="0">
            <a:noAutofit/>
          </a:bodyPr>
          <a:lstStyle/>
          <a:p>
            <a:pPr marL="0" marR="0" indent="0">
              <a:lnSpc>
                <a:spcPct val="97000"/>
              </a:lnSpc>
            </a:pPr>
            <a:r>
              <a:rPr lang="ru" sz="2000" b="1">
                <a:solidFill>
                  <a:srgbClr val="FFFFFF"/>
                </a:solidFill>
                <a:latin typeface="Century Gothic"/>
              </a:rPr>
              <a:t>Внесение изменений</a:t>
            </a:r>
          </a:p>
          <a:p>
            <a:pPr marL="0" marR="0" indent="0">
              <a:lnSpc>
                <a:spcPct val="97000"/>
              </a:lnSpc>
            </a:pPr>
            <a:r>
              <a:rPr lang="ru" sz="2000" b="1">
                <a:solidFill>
                  <a:srgbClr val="FFFFFF"/>
                </a:solidFill>
                <a:latin typeface="Century Gothic"/>
              </a:rPr>
              <a:t>Федеральный закон «Об образовании в Российской Федерации»</a:t>
            </a:r>
          </a:p>
        </p:txBody>
      </p:sp>
      <p:sp>
        <p:nvSpPr>
          <p:cNvPr id="8" name="Прямоугольник 7"/>
          <p:cNvSpPr/>
          <p:nvPr/>
        </p:nvSpPr>
        <p:spPr>
          <a:xfrm>
            <a:off x="3023616" y="1176528"/>
            <a:ext cx="569976" cy="509016"/>
          </a:xfrm>
          <a:prstGeom prst="rect">
            <a:avLst/>
          </a:prstGeom>
          <a:noFill/>
        </p:spPr>
        <p:txBody>
          <a:bodyPr lIns="0" tIns="0" rIns="0" bIns="0">
            <a:noAutofit/>
          </a:bodyPr>
          <a:lstStyle/>
          <a:p>
            <a:pPr marL="0" marR="0" indent="0" algn="ctr"/>
            <a:r>
              <a:rPr lang="ru" sz="2500">
                <a:latin typeface="Arial"/>
              </a:rPr>
              <a:t>Г</a:t>
            </a:r>
          </a:p>
          <a:p>
            <a:pPr marL="0" marR="0" indent="0" algn="ctr"/>
            <a:r>
              <a:rPr lang="ru" sz="1400" b="1">
                <a:solidFill>
                  <a:srgbClr val="003366"/>
                </a:solidFill>
                <a:latin typeface="Century Gothic"/>
              </a:rPr>
              <a:t>ФООП</a:t>
            </a:r>
          </a:p>
        </p:txBody>
      </p:sp>
      <p:sp>
        <p:nvSpPr>
          <p:cNvPr id="9" name="Прямоугольник 8"/>
          <p:cNvSpPr/>
          <p:nvPr/>
        </p:nvSpPr>
        <p:spPr>
          <a:xfrm>
            <a:off x="6534912" y="1039368"/>
            <a:ext cx="2538984" cy="865632"/>
          </a:xfrm>
          <a:prstGeom prst="rect">
            <a:avLst/>
          </a:prstGeom>
          <a:noFill/>
        </p:spPr>
        <p:txBody>
          <a:bodyPr lIns="0" tIns="0" rIns="0" bIns="0">
            <a:noAutofit/>
          </a:bodyPr>
          <a:lstStyle/>
          <a:p>
            <a:pPr marL="0" marR="0" indent="0" algn="ctr"/>
            <a:r>
              <a:rPr lang="ru" sz="550" b="1">
                <a:latin typeface="Arial"/>
              </a:rPr>
              <a:t>Ч. 10 СТ. 2</a:t>
            </a:r>
          </a:p>
          <a:p>
            <a:pPr marL="0" marR="0" indent="0" algn="just"/>
            <a:r>
              <a:rPr lang="ru" sz="700">
                <a:latin typeface="Century Gothic"/>
              </a:rPr>
              <a:t>10.1 Федеральная основная общеобразовательная программа - учебно-методическая документация, 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a:t>
            </a:r>
          </a:p>
        </p:txBody>
      </p:sp>
      <p:sp>
        <p:nvSpPr>
          <p:cNvPr id="10" name="Прямоугольник 9"/>
          <p:cNvSpPr/>
          <p:nvPr/>
        </p:nvSpPr>
        <p:spPr>
          <a:xfrm>
            <a:off x="2935224" y="1929384"/>
            <a:ext cx="771144" cy="993648"/>
          </a:xfrm>
          <a:prstGeom prst="rect">
            <a:avLst/>
          </a:prstGeom>
          <a:noFill/>
        </p:spPr>
        <p:txBody>
          <a:bodyPr lIns="0" tIns="0" rIns="0" bIns="0">
            <a:noAutofit/>
          </a:bodyPr>
          <a:lstStyle/>
          <a:p>
            <a:pPr marL="0" marR="0" indent="0" algn="ctr">
              <a:lnSpc>
                <a:spcPct val="97000"/>
              </a:lnSpc>
            </a:pPr>
            <a:r>
              <a:rPr lang="ru" sz="1000" b="1" u="sng">
                <a:latin typeface="Century Gothic"/>
              </a:rPr>
              <a:t>V </a:t>
            </a:r>
            <a:r>
              <a:rPr lang="ru" sz="800">
                <a:solidFill>
                  <a:srgbClr val="003366"/>
                </a:solidFill>
                <a:latin typeface="Century Gothic"/>
              </a:rPr>
              <a:t>федеральные рабочие программы учебных предметов, курсов, дисциплин</a:t>
            </a:r>
          </a:p>
        </p:txBody>
      </p:sp>
      <p:sp>
        <p:nvSpPr>
          <p:cNvPr id="11" name="Прямоугольник 10"/>
          <p:cNvSpPr/>
          <p:nvPr/>
        </p:nvSpPr>
        <p:spPr>
          <a:xfrm>
            <a:off x="6528816" y="1999488"/>
            <a:ext cx="2548128" cy="1505712"/>
          </a:xfrm>
          <a:prstGeom prst="rect">
            <a:avLst/>
          </a:prstGeom>
          <a:noFill/>
        </p:spPr>
        <p:txBody>
          <a:bodyPr lIns="0" tIns="0" rIns="0" bIns="0">
            <a:noAutofit/>
          </a:bodyPr>
          <a:lstStyle/>
          <a:p>
            <a:pPr marL="0" marR="0" indent="0" algn="ctr"/>
            <a:r>
              <a:rPr lang="ru" sz="550" b="1">
                <a:latin typeface="Arial"/>
              </a:rPr>
              <a:t>Ч. 6 СТ. 12</a:t>
            </a:r>
          </a:p>
          <a:p>
            <a:pPr marL="0" marR="0" indent="0" algn="just"/>
            <a:r>
              <a:rPr lang="ru" sz="700">
                <a:latin typeface="Century Gothic"/>
              </a:rPr>
              <a:t>6.2 Организация, осуществляющая образовательную деятельность по имеющим государственную аккредитацию образовательным программам начального общего, основного общего, среднего общего образования, при разработке соответствующей общеобразовательной программы вправе предусмотреть перераспределение предусмотренного в федеральном учебном плане времени на изучение учебных предметов, по которым не проводится государственная итоговая аттестация, в пользу изучения иных учебных предметов, в том числе на организацию углубленного изучения отдельных учебных предметов и профильное обучение.</a:t>
            </a:r>
          </a:p>
        </p:txBody>
      </p:sp>
      <p:sp>
        <p:nvSpPr>
          <p:cNvPr id="12" name="Прямоугольник 11"/>
          <p:cNvSpPr/>
          <p:nvPr/>
        </p:nvSpPr>
        <p:spPr>
          <a:xfrm>
            <a:off x="353568" y="4642104"/>
            <a:ext cx="5943600" cy="377952"/>
          </a:xfrm>
          <a:prstGeom prst="rect">
            <a:avLst/>
          </a:prstGeom>
          <a:noFill/>
        </p:spPr>
        <p:txBody>
          <a:bodyPr lIns="0" tIns="0" rIns="0" bIns="0">
            <a:noAutofit/>
          </a:bodyPr>
          <a:lstStyle/>
          <a:p>
            <a:pPr marL="0" marR="0" indent="0"/>
            <a:r>
              <a:rPr lang="ru" sz="800" b="1">
                <a:solidFill>
                  <a:srgbClr val="FF0000"/>
                </a:solidFill>
                <a:latin typeface="Century Gothic"/>
              </a:rPr>
              <a:t>Федеральный </a:t>
            </a:r>
            <a:r>
              <a:rPr lang="ru" sz="800" b="1">
                <a:solidFill>
                  <a:srgbClr val="CC0C0C"/>
                </a:solidFill>
                <a:latin typeface="Century Gothic"/>
              </a:rPr>
              <a:t>закон от 24 </a:t>
            </a:r>
            <a:r>
              <a:rPr lang="ru" sz="800" b="1">
                <a:solidFill>
                  <a:srgbClr val="FF0000"/>
                </a:solidFill>
                <a:latin typeface="Century Gothic"/>
              </a:rPr>
              <a:t>сентября 2022 г. </a:t>
            </a:r>
            <a:r>
              <a:rPr lang="ru" sz="800" b="1">
                <a:solidFill>
                  <a:srgbClr val="CC0C0C"/>
                </a:solidFill>
                <a:latin typeface="Century Gothic"/>
              </a:rPr>
              <a:t>№ 371-ФЗ «О внесении </a:t>
            </a:r>
            <a:r>
              <a:rPr lang="ru" sz="800" b="1">
                <a:solidFill>
                  <a:srgbClr val="FF0000"/>
                </a:solidFill>
                <a:latin typeface="Century Gothic"/>
              </a:rPr>
              <a:t>изменений </a:t>
            </a:r>
            <a:r>
              <a:rPr lang="ru" sz="800" b="1">
                <a:solidFill>
                  <a:srgbClr val="CC0C0C"/>
                </a:solidFill>
                <a:latin typeface="Century Gothic"/>
              </a:rPr>
              <a:t>в Федеральный закон </a:t>
            </a:r>
            <a:r>
              <a:rPr lang="ru" sz="800" b="1">
                <a:solidFill>
                  <a:srgbClr val="FF0000"/>
                </a:solidFill>
                <a:latin typeface="Century Gothic"/>
              </a:rPr>
              <a:t>«Об образовании в Российской Федерации» </a:t>
            </a:r>
            <a:r>
              <a:rPr lang="ru" sz="800" b="1" i="1">
                <a:solidFill>
                  <a:srgbClr val="FF0000"/>
                </a:solidFill>
                <a:latin typeface="Century Gothic"/>
              </a:rPr>
              <a:t>н</a:t>
            </a:r>
            <a:r>
              <a:rPr lang="ru" sz="800" b="1">
                <a:solidFill>
                  <a:srgbClr val="FF0000"/>
                </a:solidFill>
                <a:latin typeface="Century Gothic"/>
              </a:rPr>
              <a:t> статью 1 Федерального закона «Об обязательных требованиях в Российской Федерации»</a:t>
            </a:r>
          </a:p>
        </p:txBody>
      </p:sp>
      <p:sp>
        <p:nvSpPr>
          <p:cNvPr id="13" name="Прямоугольник 12"/>
          <p:cNvSpPr/>
          <p:nvPr/>
        </p:nvSpPr>
        <p:spPr>
          <a:xfrm>
            <a:off x="6528816" y="3599688"/>
            <a:ext cx="2548128" cy="1508760"/>
          </a:xfrm>
          <a:prstGeom prst="rect">
            <a:avLst/>
          </a:prstGeom>
          <a:noFill/>
        </p:spPr>
        <p:txBody>
          <a:bodyPr lIns="0" tIns="0" rIns="0" bIns="0">
            <a:noAutofit/>
          </a:bodyPr>
          <a:lstStyle/>
          <a:p>
            <a:pPr marL="0" marR="0" indent="0" algn="ctr"/>
            <a:r>
              <a:rPr lang="ru" sz="550" b="1">
                <a:latin typeface="Arial"/>
              </a:rPr>
              <a:t>Ч. 6 СТ. 12</a:t>
            </a:r>
          </a:p>
          <a:p>
            <a:pPr marL="0" marR="0" indent="0" algn="just"/>
            <a:r>
              <a:rPr lang="ru" sz="700">
                <a:latin typeface="Century Gothic"/>
              </a:rPr>
              <a:t>6.3 При разработке основной образовательной программы организация, осуществляющая образовательную деятельность по имеющим государственную аккредитацию образовательным программам начального общего, основного общего, среднего общего образования предусматривают непосредственное применение при реализации обязательной части образовательной программы НОО федеральных рабочих программ по учебным предметам «Русский язык», «Литературное чтение», «Окружающий мир», а при реализации обязательной части ОО и СОО - «Русский язык», «Литература», «История», «Обществознание», «География», «ОБЖ».</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569464"/>
            <a:ext cx="1584960" cy="1584960"/>
          </a:xfrm>
          <a:prstGeom prst="rect">
            <a:avLst/>
          </a:prstGeom>
        </p:spPr>
      </p:pic>
      <p:pic>
        <p:nvPicPr>
          <p:cNvPr id="3" name="Рисунок 2"/>
          <p:cNvPicPr>
            <a:picLocks noChangeAspect="1"/>
          </p:cNvPicPr>
          <p:nvPr/>
        </p:nvPicPr>
        <p:blipFill>
          <a:blip r:embed="rId3"/>
          <a:stretch>
            <a:fillRect/>
          </a:stretch>
        </p:blipFill>
        <p:spPr>
          <a:xfrm>
            <a:off x="2240280" y="3115056"/>
            <a:ext cx="560832" cy="560832"/>
          </a:xfrm>
          <a:prstGeom prst="rect">
            <a:avLst/>
          </a:prstGeom>
        </p:spPr>
      </p:pic>
      <p:sp>
        <p:nvSpPr>
          <p:cNvPr id="4" name="Прямоугольник 3"/>
          <p:cNvSpPr/>
          <p:nvPr/>
        </p:nvSpPr>
        <p:spPr>
          <a:xfrm>
            <a:off x="1191768" y="97536"/>
            <a:ext cx="6763512" cy="323088"/>
          </a:xfrm>
          <a:prstGeom prst="rect">
            <a:avLst/>
          </a:prstGeom>
          <a:solidFill>
            <a:srgbClr val="FE0000"/>
          </a:solidFill>
        </p:spPr>
        <p:txBody>
          <a:bodyPr wrap="none" lIns="0" tIns="0" rIns="0" bIns="0">
            <a:noAutofit/>
          </a:bodyPr>
          <a:lstStyle/>
          <a:p>
            <a:pPr marL="0" marR="0" indent="0" algn="just"/>
            <a:r>
              <a:rPr lang="ru" sz="2400" b="1">
                <a:solidFill>
                  <a:srgbClr val="FFFFFF"/>
                </a:solidFill>
                <a:latin typeface="Century Gothic"/>
              </a:rPr>
              <a:t>Изменения в системе общего образования</a:t>
            </a:r>
          </a:p>
        </p:txBody>
      </p:sp>
      <p:sp>
        <p:nvSpPr>
          <p:cNvPr id="5" name="Прямоугольник 4"/>
          <p:cNvSpPr/>
          <p:nvPr/>
        </p:nvSpPr>
        <p:spPr>
          <a:xfrm>
            <a:off x="585216" y="1118616"/>
            <a:ext cx="7982712" cy="658368"/>
          </a:xfrm>
          <a:prstGeom prst="rect">
            <a:avLst/>
          </a:prstGeom>
          <a:solidFill>
            <a:srgbClr val="003466"/>
          </a:solidFill>
        </p:spPr>
        <p:txBody>
          <a:bodyPr lIns="0" tIns="0" rIns="0" bIns="0">
            <a:noAutofit/>
          </a:bodyPr>
          <a:lstStyle/>
          <a:p>
            <a:pPr marL="0" marR="0" indent="0" algn="ctr">
              <a:lnSpc>
                <a:spcPct val="96000"/>
              </a:lnSpc>
            </a:pPr>
            <a:r>
              <a:rPr lang="ru" sz="2400" b="1">
                <a:solidFill>
                  <a:srgbClr val="FFFFFF"/>
                </a:solidFill>
                <a:latin typeface="Century Gothic"/>
              </a:rPr>
              <a:t>Опубликованы новые рекомендации по итоговому собеседованию</a:t>
            </a:r>
          </a:p>
        </p:txBody>
      </p:sp>
      <p:sp>
        <p:nvSpPr>
          <p:cNvPr id="6" name="Прямоугольник 5"/>
          <p:cNvSpPr/>
          <p:nvPr/>
        </p:nvSpPr>
        <p:spPr>
          <a:xfrm>
            <a:off x="3133344" y="3145536"/>
            <a:ext cx="5614416" cy="539496"/>
          </a:xfrm>
          <a:prstGeom prst="rect">
            <a:avLst/>
          </a:prstGeom>
          <a:noFill/>
        </p:spPr>
        <p:txBody>
          <a:bodyPr lIns="0" tIns="0" rIns="0" bIns="0">
            <a:noAutofit/>
          </a:bodyPr>
          <a:lstStyle/>
          <a:p>
            <a:pPr marL="0" marR="0" indent="0"/>
            <a:r>
              <a:rPr lang="ru" sz="1200" i="1">
                <a:solidFill>
                  <a:srgbClr val="002060"/>
                </a:solidFill>
                <a:latin typeface="Arial"/>
              </a:rPr>
              <a:t>Рекомендации по организации и проведению итогового собеседования по русскому языку в 2023 году (приложение к письму Рособрнадзора от 22.11.2022 № 04-435)</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525512" y="3480816"/>
            <a:ext cx="1618488" cy="1618488"/>
          </a:xfrm>
          <a:prstGeom prst="rect">
            <a:avLst/>
          </a:prstGeom>
        </p:spPr>
      </p:pic>
      <p:sp>
        <p:nvSpPr>
          <p:cNvPr id="3" name="Прямоугольник 2"/>
          <p:cNvSpPr/>
          <p:nvPr/>
        </p:nvSpPr>
        <p:spPr>
          <a:xfrm>
            <a:off x="4078224" y="152400"/>
            <a:ext cx="1002792" cy="259080"/>
          </a:xfrm>
          <a:prstGeom prst="rect">
            <a:avLst/>
          </a:prstGeom>
          <a:solidFill>
            <a:srgbClr val="FE0000"/>
          </a:solidFill>
        </p:spPr>
        <p:txBody>
          <a:bodyPr wrap="none" lIns="0" tIns="0" rIns="0" bIns="0">
            <a:noAutofit/>
          </a:bodyPr>
          <a:lstStyle/>
          <a:p>
            <a:pPr marL="0" marR="0" indent="0" algn="ctr"/>
            <a:r>
              <a:rPr lang="ru" sz="2400" b="1">
                <a:solidFill>
                  <a:srgbClr val="FFFFFF"/>
                </a:solidFill>
                <a:latin typeface="Century Gothic"/>
              </a:rPr>
              <a:t>Важно</a:t>
            </a:r>
          </a:p>
        </p:txBody>
      </p:sp>
      <p:sp>
        <p:nvSpPr>
          <p:cNvPr id="4" name="Прямоугольник 3"/>
          <p:cNvSpPr/>
          <p:nvPr/>
        </p:nvSpPr>
        <p:spPr>
          <a:xfrm>
            <a:off x="307848" y="838200"/>
            <a:ext cx="8540496" cy="2499360"/>
          </a:xfrm>
          <a:prstGeom prst="rect">
            <a:avLst/>
          </a:prstGeom>
          <a:noFill/>
        </p:spPr>
        <p:txBody>
          <a:bodyPr lIns="0" tIns="0" rIns="0" bIns="0">
            <a:noAutofit/>
          </a:bodyPr>
          <a:lstStyle/>
          <a:p>
            <a:pPr marL="0" marR="0" indent="457200" algn="just" defTabSz="896112">
              <a:lnSpc>
                <a:spcPct val="112000"/>
              </a:lnSpc>
              <a:tabLst>
                <a:tab pos="896112" algn="l"/>
              </a:tabLst>
            </a:pPr>
            <a:r>
              <a:rPr lang="ru" sz="1800" b="1">
                <a:solidFill>
                  <a:srgbClr val="003366"/>
                </a:solidFill>
                <a:latin typeface="Times New Roman"/>
              </a:rPr>
              <a:t>►</a:t>
            </a:r>
            <a:r>
              <a:rPr lang="ru" sz="1800" b="1">
                <a:latin typeface="Century Gothic"/>
              </a:rPr>
              <a:t>	</a:t>
            </a:r>
            <a:r>
              <a:rPr lang="ru" sz="1800" b="1">
                <a:solidFill>
                  <a:srgbClr val="003366"/>
                </a:solidFill>
                <a:latin typeface="Century Gothic"/>
              </a:rPr>
              <a:t>Проконтролировать выполнение требований федеральных основных общеобразовательных программ</a:t>
            </a:r>
          </a:p>
          <a:p>
            <a:pPr marL="0" marR="0" indent="457200" algn="just" defTabSz="896112">
              <a:lnSpc>
                <a:spcPct val="112000"/>
              </a:lnSpc>
              <a:tabLst>
                <a:tab pos="896112" algn="l"/>
              </a:tabLst>
            </a:pPr>
            <a:r>
              <a:rPr lang="ru" sz="1800" b="1">
                <a:solidFill>
                  <a:srgbClr val="003366"/>
                </a:solidFill>
                <a:latin typeface="Times New Roman"/>
              </a:rPr>
              <a:t>►</a:t>
            </a:r>
            <a:r>
              <a:rPr lang="ru" sz="1800" b="1">
                <a:latin typeface="Century Gothic"/>
              </a:rPr>
              <a:t>	</a:t>
            </a:r>
            <a:r>
              <a:rPr lang="ru" sz="1800" b="1">
                <a:solidFill>
                  <a:srgbClr val="003366"/>
                </a:solidFill>
                <a:latin typeface="Century Gothic"/>
              </a:rPr>
              <a:t>Подготовить педагогических работников и управленческих кадров к переходу на федеральные основные общеобразовательные программы</a:t>
            </a:r>
          </a:p>
          <a:p>
            <a:pPr marL="0" marR="0" indent="457200" algn="just" defTabSz="896112">
              <a:lnSpc>
                <a:spcPct val="112000"/>
              </a:lnSpc>
              <a:tabLst>
                <a:tab pos="896112" algn="l"/>
              </a:tabLst>
            </a:pPr>
            <a:r>
              <a:rPr lang="ru" sz="1800" b="1">
                <a:solidFill>
                  <a:srgbClr val="003366"/>
                </a:solidFill>
                <a:latin typeface="Times New Roman"/>
              </a:rPr>
              <a:t>►</a:t>
            </a:r>
            <a:r>
              <a:rPr lang="ru" sz="1800" b="1">
                <a:latin typeface="Century Gothic"/>
              </a:rPr>
              <a:t>	</a:t>
            </a:r>
            <a:r>
              <a:rPr lang="ru" sz="1800" b="1">
                <a:solidFill>
                  <a:srgbClr val="003366"/>
                </a:solidFill>
                <a:latin typeface="Century Gothic"/>
              </a:rPr>
              <a:t>Ознакомить с изменениями родителей (законных представителей) обучающихся</a:t>
            </a:r>
          </a:p>
          <a:p>
            <a:pPr marL="0" marR="0" indent="457200" algn="just" defTabSz="1353312">
              <a:lnSpc>
                <a:spcPct val="112000"/>
              </a:lnSpc>
              <a:tabLst>
                <a:tab pos="1353312" algn="l"/>
              </a:tabLst>
            </a:pPr>
            <a:r>
              <a:rPr lang="ru" sz="1800" b="1">
                <a:solidFill>
                  <a:srgbClr val="003366"/>
                </a:solidFill>
                <a:latin typeface="Times New Roman"/>
              </a:rPr>
              <a:t>►</a:t>
            </a:r>
            <a:r>
              <a:rPr lang="ru" sz="1800" b="1">
                <a:latin typeface="Century Gothic"/>
              </a:rPr>
              <a:t>	</a:t>
            </a:r>
            <a:r>
              <a:rPr lang="ru" sz="1800" b="1">
                <a:solidFill>
                  <a:srgbClr val="003366"/>
                </a:solidFill>
                <a:latin typeface="Century Gothic"/>
              </a:rPr>
              <a:t>Утвердить изменения в основные образовательные программы</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E0000"/>
        </a:solidFill>
        <a:effectLst/>
      </p:bgPr>
    </p:bg>
    <p:spTree>
      <p:nvGrpSpPr>
        <p:cNvPr id="1" name=""/>
        <p:cNvGrpSpPr/>
        <p:nvPr/>
      </p:nvGrpSpPr>
      <p:grpSpPr>
        <a:xfrm>
          <a:off x="0" y="0"/>
          <a:ext cx="0" cy="0"/>
          <a:chOff x="0" y="0"/>
          <a:chExt cx="0" cy="0"/>
        </a:xfrm>
      </p:grpSpPr>
      <p:sp>
        <p:nvSpPr>
          <p:cNvPr id="2" name="Прямоугольник 1"/>
          <p:cNvSpPr/>
          <p:nvPr/>
        </p:nvSpPr>
        <p:spPr>
          <a:xfrm>
            <a:off x="4078224" y="152400"/>
            <a:ext cx="1002792" cy="259080"/>
          </a:xfrm>
          <a:prstGeom prst="rect">
            <a:avLst/>
          </a:prstGeom>
          <a:solidFill>
            <a:srgbClr val="FE0000"/>
          </a:solidFill>
        </p:spPr>
        <p:txBody>
          <a:bodyPr wrap="none" lIns="0" tIns="0" rIns="0" bIns="0">
            <a:noAutofit/>
          </a:bodyPr>
          <a:lstStyle/>
          <a:p>
            <a:pPr marL="0" marR="0" indent="0" algn="ctr"/>
            <a:r>
              <a:rPr lang="ru" sz="2400" b="1">
                <a:solidFill>
                  <a:srgbClr val="FFFFFF"/>
                </a:solidFill>
                <a:latin typeface="Century Gothic"/>
              </a:rPr>
              <a:t>Важно</a:t>
            </a:r>
          </a:p>
        </p:txBody>
      </p:sp>
      <p:graphicFrame>
        <p:nvGraphicFramePr>
          <p:cNvPr id="3" name="Таблица 2"/>
          <p:cNvGraphicFramePr>
            <a:graphicFrameLocks noGrp="1"/>
          </p:cNvGraphicFramePr>
          <p:nvPr/>
        </p:nvGraphicFramePr>
        <p:xfrm>
          <a:off x="246888" y="710184"/>
          <a:ext cx="8653272" cy="4242816"/>
        </p:xfrm>
        <a:graphic>
          <a:graphicData uri="http://schemas.openxmlformats.org/drawingml/2006/table">
            <a:tbl>
              <a:tblPr/>
              <a:tblGrid>
                <a:gridCol w="2167128"/>
                <a:gridCol w="6486144"/>
              </a:tblGrid>
              <a:tr h="475488">
                <a:tc>
                  <a:txBody>
                    <a:bodyPr/>
                    <a:lstStyle/>
                    <a:p>
                      <a:pPr marL="0" marR="0" indent="0" algn="ctr"/>
                      <a:r>
                        <a:rPr lang="ru" sz="900" b="1">
                          <a:latin typeface="Century Gothic"/>
                        </a:rPr>
                        <a:t>Что такое ФООП</a:t>
                      </a:r>
                    </a:p>
                  </a:txBody>
                  <a:tcPr marL="0" marR="0" marT="0" marB="0">
                    <a:solidFill>
                      <a:srgbClr val="E4E9EC"/>
                    </a:solidFill>
                  </a:tcPr>
                </a:tc>
                <a:tc>
                  <a:txBody>
                    <a:bodyPr/>
                    <a:lstStyle/>
                    <a:p>
                      <a:pPr marL="0" marR="0" indent="0"/>
                      <a:r>
                        <a:rPr lang="ru" sz="900">
                          <a:latin typeface="Century Gothic"/>
                        </a:rPr>
                        <a:t>ФООП - федеральные основные общеобразовательные программы.</a:t>
                      </a:r>
                    </a:p>
                    <a:p>
                      <a:pPr marL="0" marR="0" indent="0"/>
                      <a:r>
                        <a:rPr lang="ru" sz="900">
                          <a:latin typeface="Century Gothic"/>
                        </a:rPr>
                        <a:t>Такие программы разработали для каждого уровня образования: начального общего, основного общего и среднего общего</a:t>
                      </a:r>
                    </a:p>
                  </a:txBody>
                  <a:tcPr marL="0" marR="0" marT="0" marB="0" anchor="b">
                    <a:solidFill>
                      <a:srgbClr val="E4E9EC"/>
                    </a:solidFill>
                  </a:tcPr>
                </a:tc>
              </a:tr>
              <a:tr h="192024">
                <a:tc>
                  <a:txBody>
                    <a:bodyPr/>
                    <a:lstStyle/>
                    <a:p>
                      <a:pPr marL="0" marR="0" indent="0" algn="ctr"/>
                      <a:r>
                        <a:rPr lang="ru" sz="900" b="1">
                          <a:latin typeface="Century Gothic"/>
                        </a:rPr>
                        <a:t>Какая цель у внедрения ФООП</a:t>
                      </a:r>
                    </a:p>
                  </a:txBody>
                  <a:tcPr marL="0" marR="0" marT="0" marB="0" anchor="b">
                    <a:solidFill>
                      <a:srgbClr val="CBDDE1"/>
                    </a:solidFill>
                  </a:tcPr>
                </a:tc>
                <a:tc>
                  <a:txBody>
                    <a:bodyPr/>
                    <a:lstStyle/>
                    <a:p>
                      <a:pPr marL="0" marR="0" indent="0"/>
                      <a:r>
                        <a:rPr lang="ru" sz="900">
                          <a:latin typeface="Century Gothic"/>
                        </a:rPr>
                        <a:t>Создание единого образовательного пространства во всей стране</a:t>
                      </a:r>
                    </a:p>
                  </a:txBody>
                  <a:tcPr marL="0" marR="0" marT="0" marB="0" anchor="b">
                    <a:solidFill>
                      <a:srgbClr val="CBDDE1"/>
                    </a:solidFill>
                  </a:tcPr>
                </a:tc>
              </a:tr>
              <a:tr h="1289304">
                <a:tc>
                  <a:txBody>
                    <a:bodyPr/>
                    <a:lstStyle/>
                    <a:p>
                      <a:pPr marL="0" marR="0" indent="0" algn="ctr"/>
                      <a:r>
                        <a:rPr lang="ru" sz="900" b="1">
                          <a:latin typeface="Century Gothic"/>
                        </a:rPr>
                        <a:t>Что входит в ФООП</a:t>
                      </a:r>
                    </a:p>
                  </a:txBody>
                  <a:tcPr marL="0" marR="0" marT="0" marB="0">
                    <a:solidFill>
                      <a:srgbClr val="E4E9EC"/>
                    </a:solidFill>
                  </a:tcPr>
                </a:tc>
                <a:tc>
                  <a:txBody>
                    <a:bodyPr/>
                    <a:lstStyle/>
                    <a:p>
                      <a:pPr marL="0" marR="0" indent="0"/>
                      <a:r>
                        <a:rPr lang="ru" sz="900">
                          <a:latin typeface="Century Gothic"/>
                        </a:rPr>
                        <a:t>Учебно-методическая документация:</a:t>
                      </a:r>
                    </a:p>
                    <a:p>
                      <a:pPr marL="0" marR="0" indent="0" defTabSz="91440">
                        <a:lnSpc>
                          <a:spcPct val="97000"/>
                        </a:lnSpc>
                        <a:tabLst>
                          <a:tab pos="91440" algn="l"/>
                        </a:tabLst>
                      </a:pPr>
                      <a:r>
                        <a:rPr lang="ru" sz="900" i="1">
                          <a:latin typeface="Century Gothic"/>
                        </a:rPr>
                        <a:t>•</a:t>
                      </a:r>
                      <a:r>
                        <a:rPr lang="ru" sz="900">
                          <a:latin typeface="Century Gothic"/>
                        </a:rPr>
                        <a:t>	федеральные учебные планы;</a:t>
                      </a:r>
                    </a:p>
                    <a:p>
                      <a:pPr marL="0" marR="0" indent="0" defTabSz="91440">
                        <a:lnSpc>
                          <a:spcPct val="97000"/>
                        </a:lnSpc>
                        <a:tabLst>
                          <a:tab pos="91440" algn="l"/>
                        </a:tabLst>
                      </a:pPr>
                      <a:r>
                        <a:rPr lang="ru" sz="900" i="1">
                          <a:latin typeface="Century Gothic"/>
                        </a:rPr>
                        <a:t>•</a:t>
                      </a:r>
                      <a:r>
                        <a:rPr lang="ru" sz="900">
                          <a:latin typeface="Century Gothic"/>
                        </a:rPr>
                        <a:t>	федеральный план внеурочной деятельности;</a:t>
                      </a:r>
                    </a:p>
                    <a:p>
                      <a:pPr marL="0" marR="0" indent="0" defTabSz="91440">
                        <a:lnSpc>
                          <a:spcPct val="97000"/>
                        </a:lnSpc>
                        <a:tabLst>
                          <a:tab pos="91440" algn="l"/>
                        </a:tabLst>
                      </a:pPr>
                      <a:r>
                        <a:rPr lang="ru" sz="900">
                          <a:latin typeface="Century Gothic"/>
                        </a:rPr>
                        <a:t>•	федеральный календарный учебный график;</a:t>
                      </a:r>
                    </a:p>
                    <a:p>
                      <a:pPr marL="0" marR="0" indent="0" defTabSz="91440">
                        <a:lnSpc>
                          <a:spcPct val="97000"/>
                        </a:lnSpc>
                        <a:tabLst>
                          <a:tab pos="91440" algn="l"/>
                        </a:tabLst>
                      </a:pPr>
                      <a:r>
                        <a:rPr lang="ru" sz="900">
                          <a:latin typeface="Century Gothic"/>
                        </a:rPr>
                        <a:t>•	федеральный календарный план воспитательной работы;</a:t>
                      </a:r>
                    </a:p>
                    <a:p>
                      <a:pPr marL="0" marR="0" indent="0" defTabSz="91440">
                        <a:lnSpc>
                          <a:spcPct val="97000"/>
                        </a:lnSpc>
                        <a:tabLst>
                          <a:tab pos="91440" algn="l"/>
                        </a:tabLst>
                      </a:pPr>
                      <a:r>
                        <a:rPr lang="ru" sz="900">
                          <a:latin typeface="Century Gothic"/>
                        </a:rPr>
                        <a:t>•	федеральная рабочая программа воспитания;</a:t>
                      </a:r>
                    </a:p>
                    <a:p>
                      <a:pPr marL="0" marR="0" indent="0" defTabSz="91440">
                        <a:lnSpc>
                          <a:spcPct val="97000"/>
                        </a:lnSpc>
                        <a:tabLst>
                          <a:tab pos="91440" algn="l"/>
                        </a:tabLst>
                      </a:pPr>
                      <a:r>
                        <a:rPr lang="ru" sz="900">
                          <a:latin typeface="Century Gothic"/>
                        </a:rPr>
                        <a:t>•	федеральные рабочие программы учебных предметов;</a:t>
                      </a:r>
                    </a:p>
                    <a:p>
                      <a:pPr marL="0" marR="0" indent="0" defTabSz="91440">
                        <a:lnSpc>
                          <a:spcPct val="97000"/>
                        </a:lnSpc>
                        <a:tabLst>
                          <a:tab pos="91440" algn="l"/>
                        </a:tabLst>
                      </a:pPr>
                      <a:r>
                        <a:rPr lang="ru" sz="900">
                          <a:latin typeface="Century Gothic"/>
                        </a:rPr>
                        <a:t>•	программа формирования УУД;</a:t>
                      </a:r>
                    </a:p>
                    <a:p>
                      <a:pPr marL="0" marR="0" indent="0" defTabSz="91440">
                        <a:lnSpc>
                          <a:spcPct val="97000"/>
                        </a:lnSpc>
                        <a:tabLst>
                          <a:tab pos="91440" algn="l"/>
                        </a:tabLst>
                      </a:pPr>
                      <a:r>
                        <a:rPr lang="ru" sz="900">
                          <a:latin typeface="Century Gothic"/>
                        </a:rPr>
                        <a:t>•	программа коррекционной работы</a:t>
                      </a:r>
                    </a:p>
                  </a:txBody>
                  <a:tcPr marL="0" marR="0" marT="0" marB="0" anchor="b">
                    <a:solidFill>
                      <a:srgbClr val="E4E9EC"/>
                    </a:solidFill>
                  </a:tcPr>
                </a:tc>
              </a:tr>
              <a:tr h="877824">
                <a:tc>
                  <a:txBody>
                    <a:bodyPr/>
                    <a:lstStyle/>
                    <a:p>
                      <a:pPr marL="0" marR="0" indent="0" algn="ctr"/>
                      <a:r>
                        <a:rPr lang="ru" sz="900" b="1">
                          <a:latin typeface="Century Gothic"/>
                        </a:rPr>
                        <a:t>Что будет обязательным для всех школ</a:t>
                      </a:r>
                    </a:p>
                  </a:txBody>
                  <a:tcPr marL="0" marR="0" marT="0" marB="0">
                    <a:solidFill>
                      <a:srgbClr val="CBDDE1"/>
                    </a:solidFill>
                  </a:tcPr>
                </a:tc>
                <a:tc>
                  <a:txBody>
                    <a:bodyPr/>
                    <a:lstStyle/>
                    <a:p>
                      <a:pPr marL="0" marR="0" indent="0"/>
                      <a:r>
                        <a:rPr lang="ru" sz="900">
                          <a:latin typeface="Century Gothic"/>
                        </a:rPr>
                        <a:t>Обязательными для применения станут федеральные рабочие программы по предметам гуманитарного цикла: «Русский язык», «Литературное чтение» и «Окружающий мир» в начальных классах и «Русский язык», «Литература», «История», «Обществознание», «География» и «Основы безопасности жизнедеятельности» для основного общего и среднего общего образования.</a:t>
                      </a:r>
                    </a:p>
                    <a:p>
                      <a:pPr marL="0" marR="0" indent="0"/>
                      <a:r>
                        <a:rPr lang="ru" sz="900">
                          <a:latin typeface="Century Gothic"/>
                        </a:rPr>
                        <a:t>Обязательной к выполнению станет и федеральная рабочая программа воспитания, и федеральный календарный план воспитательной работы</a:t>
                      </a:r>
                    </a:p>
                  </a:txBody>
                  <a:tcPr marL="0" marR="0" marT="0" marB="0" anchor="b">
                    <a:solidFill>
                      <a:srgbClr val="CBDDE1"/>
                    </a:solidFill>
                  </a:tcPr>
                </a:tc>
              </a:tr>
              <a:tr h="606552">
                <a:tc>
                  <a:txBody>
                    <a:bodyPr/>
                    <a:lstStyle/>
                    <a:p>
                      <a:pPr marL="0" marR="0" indent="0" algn="ctr"/>
                      <a:r>
                        <a:rPr lang="ru" sz="900" b="1">
                          <a:latin typeface="Century Gothic"/>
                        </a:rPr>
                        <a:t>Как будут применять ФООП</a:t>
                      </a:r>
                    </a:p>
                  </a:txBody>
                  <a:tcPr marL="0" marR="0" marT="0" marB="0">
                    <a:solidFill>
                      <a:srgbClr val="E4E9EC"/>
                    </a:solidFill>
                  </a:tcPr>
                </a:tc>
                <a:tc>
                  <a:txBody>
                    <a:bodyPr/>
                    <a:lstStyle/>
                    <a:p>
                      <a:pPr marL="0" marR="0" indent="0"/>
                      <a:r>
                        <a:rPr lang="ru" sz="900">
                          <a:latin typeface="Century Gothic"/>
                        </a:rPr>
                        <a:t>Школы смогут непосредственно применять ФООП или отдельные компоненты ФООП без составления собственных рабочих программ. При этом школы сохраняют право разработки собственных образовательных программ, но их содержание и планируемые результаты должны быть не ниже, чем в ФООП</a:t>
                      </a:r>
                    </a:p>
                  </a:txBody>
                  <a:tcPr marL="0" marR="0" marT="0" marB="0" anchor="b">
                    <a:solidFill>
                      <a:srgbClr val="E4E9EC"/>
                    </a:solidFill>
                  </a:tcPr>
                </a:tc>
              </a:tr>
              <a:tr h="466344">
                <a:tc>
                  <a:txBody>
                    <a:bodyPr/>
                    <a:lstStyle/>
                    <a:p>
                      <a:pPr marL="0" marR="0" indent="0" algn="ctr"/>
                      <a:r>
                        <a:rPr lang="ru" sz="900" b="1">
                          <a:latin typeface="Century Gothic"/>
                        </a:rPr>
                        <a:t>Что будет с углубленным обучением</a:t>
                      </a:r>
                    </a:p>
                  </a:txBody>
                  <a:tcPr marL="0" marR="0" marT="0" marB="0">
                    <a:solidFill>
                      <a:srgbClr val="CBDDE1"/>
                    </a:solidFill>
                  </a:tcPr>
                </a:tc>
                <a:tc>
                  <a:txBody>
                    <a:bodyPr/>
                    <a:lstStyle/>
                    <a:p>
                      <a:pPr marL="0" marR="0" indent="0"/>
                      <a:r>
                        <a:rPr lang="ru" sz="900">
                          <a:latin typeface="Century Gothic"/>
                        </a:rPr>
                        <a:t>Школы вправе перераспределить часы в федеральных учебных планах на изучение учебных предметов, по которым не проводится ГИА, в пользу изучения иных учебных предметов, в том числе на организацию их углубленного изучения</a:t>
                      </a:r>
                    </a:p>
                  </a:txBody>
                  <a:tcPr marL="0" marR="0" marT="0" marB="0" anchor="b">
                    <a:solidFill>
                      <a:srgbClr val="CBDDE1"/>
                    </a:solidFill>
                  </a:tcPr>
                </a:tc>
              </a:tr>
              <a:tr h="335280">
                <a:tc>
                  <a:txBody>
                    <a:bodyPr/>
                    <a:lstStyle/>
                    <a:p>
                      <a:pPr marL="0" marR="0" indent="0" algn="ctr"/>
                      <a:r>
                        <a:rPr lang="ru" sz="900" b="1">
                          <a:latin typeface="Century Gothic"/>
                        </a:rPr>
                        <a:t>Когда школы перейдут на ФООП</a:t>
                      </a:r>
                    </a:p>
                  </a:txBody>
                  <a:tcPr marL="0" marR="0" marT="0" marB="0">
                    <a:solidFill>
                      <a:srgbClr val="E4E9EC"/>
                    </a:solidFill>
                  </a:tcPr>
                </a:tc>
                <a:tc>
                  <a:txBody>
                    <a:bodyPr/>
                    <a:lstStyle/>
                    <a:p>
                      <a:pPr marL="0" marR="0" indent="0"/>
                      <a:r>
                        <a:rPr lang="ru" sz="900">
                          <a:latin typeface="Century Gothic"/>
                        </a:rPr>
                        <a:t>Переход школ на ФООП запланирован к 1 сентября 2023 года. Школы должны привести ООП в соответствие с ФООП до 1 сентября 2023 года</a:t>
                      </a:r>
                    </a:p>
                  </a:txBody>
                  <a:tcPr marL="0" marR="0" marT="0" marB="0" anchor="b">
                    <a:solidFill>
                      <a:srgbClr val="E4E9EC"/>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E0000"/>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59080" y="633984"/>
            <a:ext cx="8631936" cy="4431792"/>
          </a:xfrm>
          <a:prstGeom prst="rect">
            <a:avLst/>
          </a:prstGeom>
        </p:spPr>
      </p:pic>
      <p:sp>
        <p:nvSpPr>
          <p:cNvPr id="3" name="Прямоугольник 2"/>
          <p:cNvSpPr/>
          <p:nvPr/>
        </p:nvSpPr>
        <p:spPr>
          <a:xfrm>
            <a:off x="588264" y="137160"/>
            <a:ext cx="7952232" cy="329184"/>
          </a:xfrm>
          <a:prstGeom prst="rect">
            <a:avLst/>
          </a:prstGeom>
          <a:solidFill>
            <a:srgbClr val="FE0000"/>
          </a:solidFill>
        </p:spPr>
        <p:txBody>
          <a:bodyPr wrap="none" lIns="0" tIns="0" rIns="0" bIns="0">
            <a:noAutofit/>
          </a:bodyPr>
          <a:lstStyle/>
          <a:p>
            <a:pPr marL="0" marR="0" indent="0"/>
            <a:r>
              <a:rPr lang="ru" sz="2400" b="1">
                <a:solidFill>
                  <a:srgbClr val="FFFFFF"/>
                </a:solidFill>
                <a:latin typeface="Century Gothic"/>
              </a:rPr>
              <a:t>Алгоритм действий образовательной организации</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7F7F7F"/>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3528" y="579120"/>
            <a:ext cx="1597152" cy="1560576"/>
          </a:xfrm>
          <a:prstGeom prst="rect">
            <a:avLst/>
          </a:prstGeom>
        </p:spPr>
      </p:pic>
      <p:pic>
        <p:nvPicPr>
          <p:cNvPr id="3" name="Рисунок 2"/>
          <p:cNvPicPr>
            <a:picLocks noChangeAspect="1"/>
          </p:cNvPicPr>
          <p:nvPr/>
        </p:nvPicPr>
        <p:blipFill>
          <a:blip r:embed="rId3"/>
          <a:stretch>
            <a:fillRect/>
          </a:stretch>
        </p:blipFill>
        <p:spPr>
          <a:xfrm>
            <a:off x="1667256" y="618744"/>
            <a:ext cx="1740408" cy="893064"/>
          </a:xfrm>
          <a:prstGeom prst="rect">
            <a:avLst/>
          </a:prstGeom>
        </p:spPr>
      </p:pic>
      <p:pic>
        <p:nvPicPr>
          <p:cNvPr id="4" name="Рисунок 3"/>
          <p:cNvPicPr>
            <a:picLocks noChangeAspect="1"/>
          </p:cNvPicPr>
          <p:nvPr/>
        </p:nvPicPr>
        <p:blipFill>
          <a:blip r:embed="rId4"/>
          <a:stretch>
            <a:fillRect/>
          </a:stretch>
        </p:blipFill>
        <p:spPr>
          <a:xfrm>
            <a:off x="33528" y="2929128"/>
            <a:ext cx="1517904" cy="1517904"/>
          </a:xfrm>
          <a:prstGeom prst="rect">
            <a:avLst/>
          </a:prstGeom>
        </p:spPr>
      </p:pic>
      <p:pic>
        <p:nvPicPr>
          <p:cNvPr id="5" name="Рисунок 4"/>
          <p:cNvPicPr>
            <a:picLocks noChangeAspect="1"/>
          </p:cNvPicPr>
          <p:nvPr/>
        </p:nvPicPr>
        <p:blipFill>
          <a:blip r:embed="rId5"/>
          <a:stretch>
            <a:fillRect/>
          </a:stretch>
        </p:blipFill>
        <p:spPr>
          <a:xfrm>
            <a:off x="1667256" y="4154424"/>
            <a:ext cx="1761744" cy="899160"/>
          </a:xfrm>
          <a:prstGeom prst="rect">
            <a:avLst/>
          </a:prstGeom>
        </p:spPr>
      </p:pic>
      <p:pic>
        <p:nvPicPr>
          <p:cNvPr id="6" name="Рисунок 5"/>
          <p:cNvPicPr>
            <a:picLocks noChangeAspect="1"/>
          </p:cNvPicPr>
          <p:nvPr/>
        </p:nvPicPr>
        <p:blipFill>
          <a:blip r:embed="rId6"/>
          <a:stretch>
            <a:fillRect/>
          </a:stretch>
        </p:blipFill>
        <p:spPr>
          <a:xfrm>
            <a:off x="3483864" y="606552"/>
            <a:ext cx="1847088" cy="4495800"/>
          </a:xfrm>
          <a:prstGeom prst="rect">
            <a:avLst/>
          </a:prstGeom>
        </p:spPr>
      </p:pic>
      <p:pic>
        <p:nvPicPr>
          <p:cNvPr id="7" name="Рисунок 6"/>
          <p:cNvPicPr>
            <a:picLocks noChangeAspect="1"/>
          </p:cNvPicPr>
          <p:nvPr/>
        </p:nvPicPr>
        <p:blipFill>
          <a:blip r:embed="rId7"/>
          <a:stretch>
            <a:fillRect/>
          </a:stretch>
        </p:blipFill>
        <p:spPr>
          <a:xfrm>
            <a:off x="5413248" y="618744"/>
            <a:ext cx="1746504" cy="896112"/>
          </a:xfrm>
          <a:prstGeom prst="rect">
            <a:avLst/>
          </a:prstGeom>
        </p:spPr>
      </p:pic>
      <p:pic>
        <p:nvPicPr>
          <p:cNvPr id="8" name="Рисунок 7"/>
          <p:cNvPicPr>
            <a:picLocks noChangeAspect="1"/>
          </p:cNvPicPr>
          <p:nvPr/>
        </p:nvPicPr>
        <p:blipFill>
          <a:blip r:embed="rId8"/>
          <a:stretch>
            <a:fillRect/>
          </a:stretch>
        </p:blipFill>
        <p:spPr>
          <a:xfrm>
            <a:off x="5385816" y="4136136"/>
            <a:ext cx="1786128" cy="932688"/>
          </a:xfrm>
          <a:prstGeom prst="rect">
            <a:avLst/>
          </a:prstGeom>
        </p:spPr>
      </p:pic>
      <p:pic>
        <p:nvPicPr>
          <p:cNvPr id="9" name="Рисунок 8"/>
          <p:cNvPicPr>
            <a:picLocks noChangeAspect="1"/>
          </p:cNvPicPr>
          <p:nvPr/>
        </p:nvPicPr>
        <p:blipFill>
          <a:blip r:embed="rId9"/>
          <a:stretch>
            <a:fillRect/>
          </a:stretch>
        </p:blipFill>
        <p:spPr>
          <a:xfrm>
            <a:off x="7229856" y="606552"/>
            <a:ext cx="1847088" cy="4495800"/>
          </a:xfrm>
          <a:prstGeom prst="rect">
            <a:avLst/>
          </a:prstGeom>
        </p:spPr>
      </p:pic>
      <p:sp>
        <p:nvSpPr>
          <p:cNvPr id="10" name="Прямоугольник 9"/>
          <p:cNvSpPr/>
          <p:nvPr/>
        </p:nvSpPr>
        <p:spPr>
          <a:xfrm>
            <a:off x="478536" y="137160"/>
            <a:ext cx="8168640" cy="329184"/>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Этапы деятельности образовательной организации</a:t>
            </a:r>
          </a:p>
        </p:txBody>
      </p:sp>
      <p:sp>
        <p:nvSpPr>
          <p:cNvPr id="11" name="Прямоугольник 10"/>
          <p:cNvSpPr/>
          <p:nvPr/>
        </p:nvSpPr>
        <p:spPr>
          <a:xfrm>
            <a:off x="1740408" y="1508760"/>
            <a:ext cx="1018032" cy="182880"/>
          </a:xfrm>
          <a:prstGeom prst="rect">
            <a:avLst/>
          </a:prstGeom>
          <a:solidFill>
            <a:srgbClr val="7F7F7F"/>
          </a:solidFill>
        </p:spPr>
        <p:txBody>
          <a:bodyPr wrap="none" lIns="0" tIns="0" rIns="0" bIns="0">
            <a:noAutofit/>
          </a:bodyPr>
          <a:lstStyle/>
          <a:p>
            <a:pPr marL="0" marR="0" indent="0"/>
            <a:r>
              <a:rPr lang="ru" sz="1200" b="1">
                <a:solidFill>
                  <a:srgbClr val="FFFFFF"/>
                </a:solidFill>
                <a:latin typeface="Century Gothic"/>
              </a:rPr>
              <a:t>Первый этап</a:t>
            </a:r>
          </a:p>
        </p:txBody>
      </p:sp>
      <p:sp>
        <p:nvSpPr>
          <p:cNvPr id="12" name="Прямоугольник 11"/>
          <p:cNvSpPr/>
          <p:nvPr/>
        </p:nvSpPr>
        <p:spPr>
          <a:xfrm>
            <a:off x="1743456" y="1743456"/>
            <a:ext cx="1536192" cy="1905000"/>
          </a:xfrm>
          <a:prstGeom prst="rect">
            <a:avLst/>
          </a:prstGeom>
          <a:solidFill>
            <a:srgbClr val="7F7F7F"/>
          </a:solidFill>
        </p:spPr>
        <p:txBody>
          <a:bodyPr lIns="0" tIns="0" rIns="0" bIns="0">
            <a:noAutofit/>
          </a:bodyPr>
          <a:lstStyle/>
          <a:p>
            <a:pPr marL="0" marR="0" indent="0">
              <a:lnSpc>
                <a:spcPct val="90000"/>
              </a:lnSpc>
            </a:pPr>
            <a:r>
              <a:rPr lang="ru" sz="900">
                <a:solidFill>
                  <a:srgbClr val="FFFFFF"/>
                </a:solidFill>
                <a:latin typeface="Century Gothic"/>
              </a:rPr>
              <a:t>•</a:t>
            </a:r>
            <a:r>
              <a:rPr lang="ru" sz="900" b="1">
                <a:solidFill>
                  <a:srgbClr val="FFFFFF"/>
                </a:solidFill>
                <a:latin typeface="Century Gothic"/>
              </a:rPr>
              <a:t>Изучить новое законодательство: Федеральный закон «Об образовании в Российской Федерации» с изменениями, которые обязывают школы работать по ФООП, Федеральный закон от 24.09.2022 № 371 -ФЗ, а также сами федеральные программы с учебнометодическими материалами</a:t>
            </a:r>
          </a:p>
        </p:txBody>
      </p:sp>
      <p:sp>
        <p:nvSpPr>
          <p:cNvPr id="13" name="Прямоугольник 12"/>
          <p:cNvSpPr/>
          <p:nvPr/>
        </p:nvSpPr>
        <p:spPr>
          <a:xfrm>
            <a:off x="3614928" y="1508760"/>
            <a:ext cx="981456" cy="182880"/>
          </a:xfrm>
          <a:prstGeom prst="rect">
            <a:avLst/>
          </a:prstGeom>
          <a:solidFill>
            <a:srgbClr val="7F7F7F"/>
          </a:solidFill>
        </p:spPr>
        <p:txBody>
          <a:bodyPr wrap="none" lIns="0" tIns="0" rIns="0" bIns="0">
            <a:noAutofit/>
          </a:bodyPr>
          <a:lstStyle/>
          <a:p>
            <a:pPr marL="0" marR="0" indent="0"/>
            <a:r>
              <a:rPr lang="ru" sz="1200" b="1">
                <a:solidFill>
                  <a:srgbClr val="FFFFFF"/>
                </a:solidFill>
                <a:latin typeface="Century Gothic"/>
              </a:rPr>
              <a:t>Второй этап</a:t>
            </a:r>
          </a:p>
        </p:txBody>
      </p:sp>
      <p:sp>
        <p:nvSpPr>
          <p:cNvPr id="14" name="Прямоугольник 13"/>
          <p:cNvSpPr/>
          <p:nvPr/>
        </p:nvSpPr>
        <p:spPr>
          <a:xfrm>
            <a:off x="3660648" y="1743456"/>
            <a:ext cx="1472184" cy="1883664"/>
          </a:xfrm>
          <a:prstGeom prst="rect">
            <a:avLst/>
          </a:prstGeom>
          <a:solidFill>
            <a:srgbClr val="7F7F7F"/>
          </a:solidFill>
        </p:spPr>
        <p:txBody>
          <a:bodyPr lIns="0" tIns="0" rIns="0" bIns="0">
            <a:noAutofit/>
          </a:bodyPr>
          <a:lstStyle/>
          <a:p>
            <a:pPr marL="0" marR="0" indent="0">
              <a:lnSpc>
                <a:spcPct val="90000"/>
              </a:lnSpc>
            </a:pPr>
            <a:r>
              <a:rPr lang="ru" sz="900" b="1">
                <a:solidFill>
                  <a:srgbClr val="FFFFFF"/>
                </a:solidFill>
                <a:latin typeface="Century Gothic"/>
              </a:rPr>
              <a:t>Определить перечень работ по переходу на ФООП в школе. Работа ведется по нескольким направлениям: организационные мероприятия;</a:t>
            </a:r>
          </a:p>
          <a:p>
            <a:pPr marL="0" marR="0" indent="0">
              <a:lnSpc>
                <a:spcPct val="90000"/>
              </a:lnSpc>
            </a:pPr>
            <a:r>
              <a:rPr lang="ru" sz="900" b="1">
                <a:solidFill>
                  <a:srgbClr val="FFFFFF"/>
                </a:solidFill>
                <a:latin typeface="Century Gothic"/>
              </a:rPr>
              <a:t>нормативно-правовая работа; работа с кадрами; методическое обеспечение;</a:t>
            </a:r>
          </a:p>
          <a:p>
            <a:pPr marL="0" marR="0" indent="0">
              <a:lnSpc>
                <a:spcPct val="90000"/>
              </a:lnSpc>
            </a:pPr>
            <a:r>
              <a:rPr lang="ru" sz="900" b="1">
                <a:solidFill>
                  <a:srgbClr val="FFFFFF"/>
                </a:solidFill>
                <a:latin typeface="Century Gothic"/>
              </a:rPr>
              <a:t>информационное обеспечение; финансовое обеспечение</a:t>
            </a:r>
          </a:p>
        </p:txBody>
      </p:sp>
      <p:sp>
        <p:nvSpPr>
          <p:cNvPr id="15" name="Прямоугольник 14"/>
          <p:cNvSpPr/>
          <p:nvPr/>
        </p:nvSpPr>
        <p:spPr>
          <a:xfrm>
            <a:off x="5480304" y="1508760"/>
            <a:ext cx="1594104" cy="2267712"/>
          </a:xfrm>
          <a:prstGeom prst="rect">
            <a:avLst/>
          </a:prstGeom>
          <a:solidFill>
            <a:srgbClr val="7F7F7F"/>
          </a:solidFill>
        </p:spPr>
        <p:txBody>
          <a:bodyPr lIns="0" tIns="0" rIns="0" bIns="0">
            <a:noAutofit/>
          </a:bodyPr>
          <a:lstStyle/>
          <a:p>
            <a:pPr marL="0" marR="0" indent="0">
              <a:spcAft>
                <a:spcPts val="210"/>
              </a:spcAft>
            </a:pPr>
            <a:r>
              <a:rPr lang="ru" sz="1200" b="1">
                <a:solidFill>
                  <a:srgbClr val="FFFFFF"/>
                </a:solidFill>
                <a:latin typeface="Century Gothic"/>
              </a:rPr>
              <a:t>Третий этап</a:t>
            </a:r>
          </a:p>
          <a:p>
            <a:pPr marL="0" marR="0" indent="0">
              <a:lnSpc>
                <a:spcPct val="90000"/>
              </a:lnSpc>
            </a:pPr>
            <a:r>
              <a:rPr lang="ru" sz="900">
                <a:solidFill>
                  <a:srgbClr val="FFFFFF"/>
                </a:solidFill>
                <a:latin typeface="Century Gothic"/>
              </a:rPr>
              <a:t>•</a:t>
            </a:r>
            <a:r>
              <a:rPr lang="ru" sz="900" b="1">
                <a:solidFill>
                  <a:srgbClr val="FFFFFF"/>
                </a:solidFill>
                <a:latin typeface="Century Gothic"/>
              </a:rPr>
              <a:t>Создать рабочую группу, которая будет реализовывать мероприятия из дорожной карты по переходу на ФООП. В состав рабочей группы чаще всего входят директор школы и его заместители. При необходимости можно включить работников библиотеки, руководителей ШМО, педагога-психолога, учителей-предметников</a:t>
            </a:r>
          </a:p>
        </p:txBody>
      </p:sp>
      <p:sp>
        <p:nvSpPr>
          <p:cNvPr id="16" name="Прямоугольник 15"/>
          <p:cNvSpPr/>
          <p:nvPr/>
        </p:nvSpPr>
        <p:spPr>
          <a:xfrm>
            <a:off x="7357872" y="1508760"/>
            <a:ext cx="1527048" cy="1508760"/>
          </a:xfrm>
          <a:prstGeom prst="rect">
            <a:avLst/>
          </a:prstGeom>
          <a:solidFill>
            <a:srgbClr val="7F7F7F"/>
          </a:solidFill>
        </p:spPr>
        <p:txBody>
          <a:bodyPr lIns="0" tIns="0" rIns="0" bIns="0">
            <a:noAutofit/>
          </a:bodyPr>
          <a:lstStyle/>
          <a:p>
            <a:pPr marL="0" marR="0" indent="0">
              <a:spcAft>
                <a:spcPts val="210"/>
              </a:spcAft>
            </a:pPr>
            <a:r>
              <a:rPr lang="ru" sz="1200" b="1">
                <a:solidFill>
                  <a:srgbClr val="FFFFFF"/>
                </a:solidFill>
                <a:latin typeface="Century Gothic"/>
              </a:rPr>
              <a:t>Четвертый этап</a:t>
            </a:r>
          </a:p>
          <a:p>
            <a:pPr marL="0" marR="0" indent="0">
              <a:lnSpc>
                <a:spcPct val="90000"/>
              </a:lnSpc>
            </a:pPr>
            <a:r>
              <a:rPr lang="ru" sz="900">
                <a:solidFill>
                  <a:srgbClr val="FFFFFF"/>
                </a:solidFill>
                <a:latin typeface="Century Gothic"/>
              </a:rPr>
              <a:t>•</a:t>
            </a:r>
            <a:r>
              <a:rPr lang="ru" sz="900" b="1">
                <a:solidFill>
                  <a:srgbClr val="FFFFFF"/>
                </a:solidFill>
                <a:latin typeface="Century Gothic"/>
              </a:rPr>
              <a:t>Подготовить основные общеобразовательные программы для каждого уровня образования в соответствии с ФООП. Можно выбрать один из вариантов: разработать новые ООП; внести изменения в действующие ООП</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7F7F7F"/>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3528" y="579120"/>
            <a:ext cx="1597152" cy="1560576"/>
          </a:xfrm>
          <a:prstGeom prst="rect">
            <a:avLst/>
          </a:prstGeom>
        </p:spPr>
      </p:pic>
      <p:pic>
        <p:nvPicPr>
          <p:cNvPr id="3" name="Рисунок 2"/>
          <p:cNvPicPr>
            <a:picLocks noChangeAspect="1"/>
          </p:cNvPicPr>
          <p:nvPr/>
        </p:nvPicPr>
        <p:blipFill>
          <a:blip r:embed="rId3"/>
          <a:stretch>
            <a:fillRect/>
          </a:stretch>
        </p:blipFill>
        <p:spPr>
          <a:xfrm>
            <a:off x="1667256" y="618744"/>
            <a:ext cx="1740408" cy="893064"/>
          </a:xfrm>
          <a:prstGeom prst="rect">
            <a:avLst/>
          </a:prstGeom>
        </p:spPr>
      </p:pic>
      <p:pic>
        <p:nvPicPr>
          <p:cNvPr id="4" name="Рисунок 3"/>
          <p:cNvPicPr>
            <a:picLocks noChangeAspect="1"/>
          </p:cNvPicPr>
          <p:nvPr/>
        </p:nvPicPr>
        <p:blipFill>
          <a:blip r:embed="rId4"/>
          <a:stretch>
            <a:fillRect/>
          </a:stretch>
        </p:blipFill>
        <p:spPr>
          <a:xfrm>
            <a:off x="33528" y="2929128"/>
            <a:ext cx="1517904" cy="1517904"/>
          </a:xfrm>
          <a:prstGeom prst="rect">
            <a:avLst/>
          </a:prstGeom>
        </p:spPr>
      </p:pic>
      <p:pic>
        <p:nvPicPr>
          <p:cNvPr id="5" name="Рисунок 4"/>
          <p:cNvPicPr>
            <a:picLocks noChangeAspect="1"/>
          </p:cNvPicPr>
          <p:nvPr/>
        </p:nvPicPr>
        <p:blipFill>
          <a:blip r:embed="rId5"/>
          <a:stretch>
            <a:fillRect/>
          </a:stretch>
        </p:blipFill>
        <p:spPr>
          <a:xfrm>
            <a:off x="1667256" y="4154424"/>
            <a:ext cx="1761744" cy="899160"/>
          </a:xfrm>
          <a:prstGeom prst="rect">
            <a:avLst/>
          </a:prstGeom>
        </p:spPr>
      </p:pic>
      <p:pic>
        <p:nvPicPr>
          <p:cNvPr id="6" name="Рисунок 5"/>
          <p:cNvPicPr>
            <a:picLocks noChangeAspect="1"/>
          </p:cNvPicPr>
          <p:nvPr/>
        </p:nvPicPr>
        <p:blipFill>
          <a:blip r:embed="rId6"/>
          <a:stretch>
            <a:fillRect/>
          </a:stretch>
        </p:blipFill>
        <p:spPr>
          <a:xfrm>
            <a:off x="3489960" y="606552"/>
            <a:ext cx="1840992" cy="4495800"/>
          </a:xfrm>
          <a:prstGeom prst="rect">
            <a:avLst/>
          </a:prstGeom>
        </p:spPr>
      </p:pic>
      <p:pic>
        <p:nvPicPr>
          <p:cNvPr id="7" name="Рисунок 6"/>
          <p:cNvPicPr>
            <a:picLocks noChangeAspect="1"/>
          </p:cNvPicPr>
          <p:nvPr/>
        </p:nvPicPr>
        <p:blipFill>
          <a:blip r:embed="rId7"/>
          <a:stretch>
            <a:fillRect/>
          </a:stretch>
        </p:blipFill>
        <p:spPr>
          <a:xfrm>
            <a:off x="5413248" y="618744"/>
            <a:ext cx="3624072" cy="896112"/>
          </a:xfrm>
          <a:prstGeom prst="rect">
            <a:avLst/>
          </a:prstGeom>
        </p:spPr>
      </p:pic>
      <p:pic>
        <p:nvPicPr>
          <p:cNvPr id="8" name="Рисунок 7"/>
          <p:cNvPicPr>
            <a:picLocks noChangeAspect="1"/>
          </p:cNvPicPr>
          <p:nvPr/>
        </p:nvPicPr>
        <p:blipFill>
          <a:blip r:embed="rId8"/>
          <a:stretch>
            <a:fillRect/>
          </a:stretch>
        </p:blipFill>
        <p:spPr>
          <a:xfrm>
            <a:off x="5385816" y="4136136"/>
            <a:ext cx="3681984" cy="932688"/>
          </a:xfrm>
          <a:prstGeom prst="rect">
            <a:avLst/>
          </a:prstGeom>
        </p:spPr>
      </p:pic>
      <p:sp>
        <p:nvSpPr>
          <p:cNvPr id="9" name="Прямоугольник 8"/>
          <p:cNvSpPr/>
          <p:nvPr/>
        </p:nvSpPr>
        <p:spPr>
          <a:xfrm>
            <a:off x="478536" y="137160"/>
            <a:ext cx="8168640" cy="329184"/>
          </a:xfrm>
          <a:prstGeom prst="rect">
            <a:avLst/>
          </a:prstGeom>
          <a:solidFill>
            <a:srgbClr val="003466"/>
          </a:solidFill>
        </p:spPr>
        <p:txBody>
          <a:bodyPr wrap="none" lIns="0" tIns="0" rIns="0" bIns="0">
            <a:noAutofit/>
          </a:bodyPr>
          <a:lstStyle/>
          <a:p>
            <a:pPr marL="0" marR="0" indent="0"/>
            <a:r>
              <a:rPr lang="ru" sz="2400" b="1">
                <a:solidFill>
                  <a:srgbClr val="FFFFFF"/>
                </a:solidFill>
                <a:latin typeface="Century Gothic"/>
              </a:rPr>
              <a:t>Этапы деятельности образовательной организации</a:t>
            </a:r>
          </a:p>
        </p:txBody>
      </p:sp>
      <p:sp>
        <p:nvSpPr>
          <p:cNvPr id="10" name="Прямоугольник 9"/>
          <p:cNvSpPr/>
          <p:nvPr/>
        </p:nvSpPr>
        <p:spPr>
          <a:xfrm>
            <a:off x="1728216" y="1508760"/>
            <a:ext cx="1588008" cy="1670304"/>
          </a:xfrm>
          <a:prstGeom prst="rect">
            <a:avLst/>
          </a:prstGeom>
          <a:solidFill>
            <a:srgbClr val="7F7F7F"/>
          </a:solidFill>
        </p:spPr>
        <p:txBody>
          <a:bodyPr lIns="0" tIns="0" rIns="0" bIns="0">
            <a:noAutofit/>
          </a:bodyPr>
          <a:lstStyle/>
          <a:p>
            <a:pPr marL="0" marR="0" indent="0">
              <a:spcAft>
                <a:spcPts val="140"/>
              </a:spcAft>
            </a:pPr>
            <a:r>
              <a:rPr lang="ru" sz="1000" b="1">
                <a:solidFill>
                  <a:srgbClr val="FFFFFF"/>
                </a:solidFill>
                <a:latin typeface="Century Gothic"/>
              </a:rPr>
              <a:t>Пятый этап</a:t>
            </a:r>
          </a:p>
          <a:p>
            <a:pPr marL="0" marR="0" indent="0">
              <a:lnSpc>
                <a:spcPct val="90000"/>
              </a:lnSpc>
            </a:pPr>
            <a:r>
              <a:rPr lang="ru" sz="800">
                <a:solidFill>
                  <a:srgbClr val="FFFFFF"/>
                </a:solidFill>
                <a:latin typeface="Century Gothic"/>
              </a:rPr>
              <a:t>• </a:t>
            </a:r>
            <a:r>
              <a:rPr lang="ru" sz="800" b="1">
                <a:solidFill>
                  <a:srgbClr val="FFFFFF"/>
                </a:solidFill>
                <a:latin typeface="Century Gothic"/>
              </a:rPr>
              <a:t>Контролировать выполнение требований федеральных программ со стороны рабочей группы.При разработке документов члены рабочей группы должны выполнять требования учебнометодических документов для всех уровней образования. По итогам контроля составляют справку</a:t>
            </a:r>
          </a:p>
        </p:txBody>
      </p:sp>
      <p:sp>
        <p:nvSpPr>
          <p:cNvPr id="11" name="Прямоугольник 10"/>
          <p:cNvSpPr/>
          <p:nvPr/>
        </p:nvSpPr>
        <p:spPr>
          <a:xfrm>
            <a:off x="3602736" y="1508760"/>
            <a:ext cx="865632" cy="131064"/>
          </a:xfrm>
          <a:prstGeom prst="rect">
            <a:avLst/>
          </a:prstGeom>
          <a:solidFill>
            <a:srgbClr val="7F7F7F"/>
          </a:solidFill>
        </p:spPr>
        <p:txBody>
          <a:bodyPr wrap="none" lIns="0" tIns="0" rIns="0" bIns="0">
            <a:noAutofit/>
          </a:bodyPr>
          <a:lstStyle/>
          <a:p>
            <a:pPr marL="0" marR="0" indent="0"/>
            <a:r>
              <a:rPr lang="ru" sz="1000" b="1">
                <a:solidFill>
                  <a:srgbClr val="FFFFFF"/>
                </a:solidFill>
                <a:latin typeface="Century Gothic"/>
              </a:rPr>
              <a:t>Шестой этап</a:t>
            </a:r>
          </a:p>
        </p:txBody>
      </p:sp>
      <p:sp>
        <p:nvSpPr>
          <p:cNvPr id="12" name="Прямоугольник 11"/>
          <p:cNvSpPr/>
          <p:nvPr/>
        </p:nvSpPr>
        <p:spPr>
          <a:xfrm>
            <a:off x="3648456" y="1703832"/>
            <a:ext cx="1542288" cy="1249680"/>
          </a:xfrm>
          <a:prstGeom prst="rect">
            <a:avLst/>
          </a:prstGeom>
          <a:solidFill>
            <a:srgbClr val="7F7F7F"/>
          </a:solidFill>
        </p:spPr>
        <p:txBody>
          <a:bodyPr lIns="0" tIns="0" rIns="0" bIns="0">
            <a:noAutofit/>
          </a:bodyPr>
          <a:lstStyle/>
          <a:p>
            <a:pPr marL="0" marR="0" indent="0">
              <a:lnSpc>
                <a:spcPct val="90000"/>
              </a:lnSpc>
            </a:pPr>
            <a:r>
              <a:rPr lang="ru" sz="800" b="1">
                <a:solidFill>
                  <a:srgbClr val="FFFFFF"/>
                </a:solidFill>
                <a:latin typeface="Century Gothic"/>
              </a:rPr>
              <a:t>Подготовить педагогический коллектив к переходу на новые ООП. На этом этапе важно организовать методическую поддержку учителей. Необходимо пояснить смысл перехода, а также подробно проконсультировать об изменениях в ООП всех уровней образования</a:t>
            </a:r>
          </a:p>
        </p:txBody>
      </p:sp>
      <p:sp>
        <p:nvSpPr>
          <p:cNvPr id="13" name="Прямоугольник 12"/>
          <p:cNvSpPr/>
          <p:nvPr/>
        </p:nvSpPr>
        <p:spPr>
          <a:xfrm>
            <a:off x="5471160" y="1508760"/>
            <a:ext cx="1612392" cy="1883664"/>
          </a:xfrm>
          <a:prstGeom prst="rect">
            <a:avLst/>
          </a:prstGeom>
          <a:solidFill>
            <a:srgbClr val="7F7F7F"/>
          </a:solidFill>
        </p:spPr>
        <p:txBody>
          <a:bodyPr lIns="0" tIns="0" rIns="0" bIns="0">
            <a:noAutofit/>
          </a:bodyPr>
          <a:lstStyle/>
          <a:p>
            <a:pPr marL="0" marR="0" indent="0">
              <a:spcAft>
                <a:spcPts val="140"/>
              </a:spcAft>
            </a:pPr>
            <a:r>
              <a:rPr lang="ru" sz="1000" b="1">
                <a:solidFill>
                  <a:srgbClr val="FFFFFF"/>
                </a:solidFill>
                <a:latin typeface="Century Gothic"/>
              </a:rPr>
              <a:t>Седьмой этап</a:t>
            </a:r>
          </a:p>
          <a:p>
            <a:pPr marL="0" marR="0" indent="0">
              <a:lnSpc>
                <a:spcPct val="90000"/>
              </a:lnSpc>
            </a:pPr>
            <a:r>
              <a:rPr lang="ru" sz="800">
                <a:solidFill>
                  <a:srgbClr val="FFFFFF"/>
                </a:solidFill>
                <a:latin typeface="Century Gothic"/>
              </a:rPr>
              <a:t>•</a:t>
            </a:r>
            <a:r>
              <a:rPr lang="ru" sz="800" b="1">
                <a:solidFill>
                  <a:srgbClr val="FFFFFF"/>
                </a:solidFill>
                <a:latin typeface="Century Gothic"/>
              </a:rPr>
              <a:t>Представить изменения в ООП родителям (законным представителям) обучающихся. Рассказать обо всех изменениях нужно до конца 2022/2023 учебного года. Лучше всего это сделать в рамках общешкольного родительского собрания. До родителей необходимо донести, какие изменения коснутся их и детей, а также для чего необходимо такое нововведение</a:t>
            </a:r>
          </a:p>
        </p:txBody>
      </p:sp>
      <p:sp>
        <p:nvSpPr>
          <p:cNvPr id="14" name="Прямоугольник 13"/>
          <p:cNvSpPr/>
          <p:nvPr/>
        </p:nvSpPr>
        <p:spPr>
          <a:xfrm>
            <a:off x="7348728" y="1508760"/>
            <a:ext cx="914400" cy="131064"/>
          </a:xfrm>
          <a:prstGeom prst="rect">
            <a:avLst/>
          </a:prstGeom>
          <a:solidFill>
            <a:srgbClr val="7F7F7F"/>
          </a:solidFill>
        </p:spPr>
        <p:txBody>
          <a:bodyPr wrap="none" lIns="0" tIns="0" rIns="0" bIns="0">
            <a:noAutofit/>
          </a:bodyPr>
          <a:lstStyle/>
          <a:p>
            <a:pPr marL="0" marR="0" indent="0"/>
            <a:r>
              <a:rPr lang="ru" sz="1000" b="1">
                <a:solidFill>
                  <a:srgbClr val="FFFFFF"/>
                </a:solidFill>
                <a:latin typeface="Century Gothic"/>
              </a:rPr>
              <a:t>Восьмой этап</a:t>
            </a:r>
          </a:p>
        </p:txBody>
      </p:sp>
      <p:sp>
        <p:nvSpPr>
          <p:cNvPr id="15" name="Прямоугольник 14"/>
          <p:cNvSpPr/>
          <p:nvPr/>
        </p:nvSpPr>
        <p:spPr>
          <a:xfrm>
            <a:off x="7351776" y="1703832"/>
            <a:ext cx="1633728" cy="2371344"/>
          </a:xfrm>
          <a:prstGeom prst="rect">
            <a:avLst/>
          </a:prstGeom>
          <a:solidFill>
            <a:srgbClr val="7F7F7F"/>
          </a:solidFill>
        </p:spPr>
        <p:txBody>
          <a:bodyPr lIns="0" tIns="0" rIns="0" bIns="0">
            <a:noAutofit/>
          </a:bodyPr>
          <a:lstStyle/>
          <a:p>
            <a:pPr marL="0" marR="0" indent="0">
              <a:lnSpc>
                <a:spcPct val="90000"/>
              </a:lnSpc>
            </a:pPr>
            <a:r>
              <a:rPr lang="ru" sz="800">
                <a:solidFill>
                  <a:srgbClr val="FFFFFF"/>
                </a:solidFill>
                <a:latin typeface="Century Gothic"/>
              </a:rPr>
              <a:t>•</a:t>
            </a:r>
            <a:r>
              <a:rPr lang="ru" sz="800" b="1">
                <a:solidFill>
                  <a:srgbClr val="FFFFFF"/>
                </a:solidFill>
                <a:latin typeface="Century Gothic"/>
              </a:rPr>
              <a:t>Утвердить изменения в ООП. Заранее необходимо запланировать в повестке педагогического совета вопросы о работе с ООП. Выступить необходимо как минимум два раза: на февральском, когда необходимо начинать работу по приведению ООП в соответствие с ФООП, и на августовском педсовете -когда придет время утверждать изменения перед новым учебным годом. Утвердить изменения в ООП можно одним из способов: отдельным приказом для каждого уровня образования; единым приказом сразу для трех уровней образования</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737104" y="1923288"/>
            <a:ext cx="521208" cy="606552"/>
          </a:xfrm>
          <a:prstGeom prst="rect">
            <a:avLst/>
          </a:prstGeom>
        </p:spPr>
      </p:pic>
      <p:pic>
        <p:nvPicPr>
          <p:cNvPr id="3" name="Рисунок 2"/>
          <p:cNvPicPr>
            <a:picLocks noChangeAspect="1"/>
          </p:cNvPicPr>
          <p:nvPr/>
        </p:nvPicPr>
        <p:blipFill>
          <a:blip r:embed="rId3"/>
          <a:stretch>
            <a:fillRect/>
          </a:stretch>
        </p:blipFill>
        <p:spPr>
          <a:xfrm>
            <a:off x="5931408" y="1941576"/>
            <a:ext cx="487680" cy="569976"/>
          </a:xfrm>
          <a:prstGeom prst="rect">
            <a:avLst/>
          </a:prstGeom>
        </p:spPr>
      </p:pic>
      <p:pic>
        <p:nvPicPr>
          <p:cNvPr id="4" name="Рисунок 3"/>
          <p:cNvPicPr>
            <a:picLocks noChangeAspect="1"/>
          </p:cNvPicPr>
          <p:nvPr/>
        </p:nvPicPr>
        <p:blipFill>
          <a:blip r:embed="rId4"/>
          <a:stretch>
            <a:fillRect/>
          </a:stretch>
        </p:blipFill>
        <p:spPr>
          <a:xfrm>
            <a:off x="249936" y="3005328"/>
            <a:ext cx="1584960" cy="1584960"/>
          </a:xfrm>
          <a:prstGeom prst="rect">
            <a:avLst/>
          </a:prstGeom>
        </p:spPr>
      </p:pic>
      <p:pic>
        <p:nvPicPr>
          <p:cNvPr id="5" name="Рисунок 4"/>
          <p:cNvPicPr>
            <a:picLocks noChangeAspect="1"/>
          </p:cNvPicPr>
          <p:nvPr/>
        </p:nvPicPr>
        <p:blipFill>
          <a:blip r:embed="rId5"/>
          <a:stretch>
            <a:fillRect/>
          </a:stretch>
        </p:blipFill>
        <p:spPr>
          <a:xfrm>
            <a:off x="2197608" y="3578352"/>
            <a:ext cx="633984" cy="633984"/>
          </a:xfrm>
          <a:prstGeom prst="rect">
            <a:avLst/>
          </a:prstGeom>
        </p:spPr>
      </p:pic>
      <p:sp>
        <p:nvSpPr>
          <p:cNvPr id="6" name="Прямоугольник 5"/>
          <p:cNvSpPr/>
          <p:nvPr/>
        </p:nvSpPr>
        <p:spPr>
          <a:xfrm>
            <a:off x="1191768" y="97536"/>
            <a:ext cx="6763512" cy="323088"/>
          </a:xfrm>
          <a:prstGeom prst="rect">
            <a:avLst/>
          </a:prstGeom>
          <a:solidFill>
            <a:srgbClr val="FE0000"/>
          </a:solidFill>
        </p:spPr>
        <p:txBody>
          <a:bodyPr wrap="none" lIns="0" tIns="0" rIns="0" bIns="0">
            <a:noAutofit/>
          </a:bodyPr>
          <a:lstStyle/>
          <a:p>
            <a:pPr marL="0" marR="0" indent="0" algn="ctr"/>
            <a:r>
              <a:rPr lang="ru" sz="2400" b="1">
                <a:solidFill>
                  <a:srgbClr val="FFFFFF"/>
                </a:solidFill>
                <a:latin typeface="Century Gothic"/>
              </a:rPr>
              <a:t>Изменения в системе общего образования</a:t>
            </a:r>
          </a:p>
        </p:txBody>
      </p:sp>
      <p:sp>
        <p:nvSpPr>
          <p:cNvPr id="7" name="Прямоугольник 6"/>
          <p:cNvSpPr/>
          <p:nvPr/>
        </p:nvSpPr>
        <p:spPr>
          <a:xfrm>
            <a:off x="451104" y="868680"/>
            <a:ext cx="8247888" cy="688848"/>
          </a:xfrm>
          <a:prstGeom prst="rect">
            <a:avLst/>
          </a:prstGeom>
          <a:solidFill>
            <a:srgbClr val="003466"/>
          </a:solidFill>
        </p:spPr>
        <p:txBody>
          <a:bodyPr lIns="0" tIns="0" rIns="0" bIns="0">
            <a:noAutofit/>
          </a:bodyPr>
          <a:lstStyle/>
          <a:p>
            <a:pPr marL="0" marR="0" indent="0" algn="ctr"/>
            <a:r>
              <a:rPr lang="ru" sz="2400" b="1">
                <a:solidFill>
                  <a:srgbClr val="FFFFFF"/>
                </a:solidFill>
                <a:latin typeface="Century Gothic"/>
              </a:rPr>
              <a:t>Внесены изменения в Порядок приема на обучение по образовательным программам НОО, ООО и СОО</a:t>
            </a:r>
          </a:p>
        </p:txBody>
      </p:sp>
      <p:sp>
        <p:nvSpPr>
          <p:cNvPr id="8" name="Прямоугольник 7"/>
          <p:cNvSpPr/>
          <p:nvPr/>
        </p:nvSpPr>
        <p:spPr>
          <a:xfrm>
            <a:off x="435864" y="1780032"/>
            <a:ext cx="1917192" cy="899160"/>
          </a:xfrm>
          <a:prstGeom prst="rect">
            <a:avLst/>
          </a:prstGeom>
          <a:solidFill>
            <a:srgbClr val="7F7F7F"/>
          </a:solidFill>
        </p:spPr>
        <p:txBody>
          <a:bodyPr lIns="0" tIns="0" rIns="0" bIns="0">
            <a:noAutofit/>
          </a:bodyPr>
          <a:lstStyle/>
          <a:p>
            <a:pPr marL="0" marR="0" indent="0" algn="ctr">
              <a:lnSpc>
                <a:spcPct val="90000"/>
              </a:lnSpc>
            </a:pPr>
            <a:r>
              <a:rPr lang="ru" sz="1300" b="1">
                <a:solidFill>
                  <a:srgbClr val="FFFFFF"/>
                </a:solidFill>
                <a:latin typeface="Century Gothic"/>
              </a:rPr>
              <a:t>Приоритетное зачисление приемных детей, если в школе обучается один из детей семьи</a:t>
            </a:r>
          </a:p>
        </p:txBody>
      </p:sp>
      <p:sp>
        <p:nvSpPr>
          <p:cNvPr id="9" name="Прямоугольник 8"/>
          <p:cNvSpPr/>
          <p:nvPr/>
        </p:nvSpPr>
        <p:spPr>
          <a:xfrm>
            <a:off x="3681984" y="1871472"/>
            <a:ext cx="1786128" cy="716280"/>
          </a:xfrm>
          <a:prstGeom prst="rect">
            <a:avLst/>
          </a:prstGeom>
          <a:solidFill>
            <a:srgbClr val="7F7F7F"/>
          </a:solidFill>
        </p:spPr>
        <p:txBody>
          <a:bodyPr lIns="0" tIns="0" rIns="0" bIns="0">
            <a:noAutofit/>
          </a:bodyPr>
          <a:lstStyle/>
          <a:p>
            <a:pPr marL="0" marR="0" indent="0" algn="ctr">
              <a:lnSpc>
                <a:spcPct val="90000"/>
              </a:lnSpc>
            </a:pPr>
            <a:r>
              <a:rPr lang="ru" sz="1300" b="1">
                <a:solidFill>
                  <a:srgbClr val="FFFFFF"/>
                </a:solidFill>
                <a:latin typeface="Century Gothic"/>
              </a:rPr>
              <a:t>Возможность подать заявление через Госуслуги с 1 марта 2023 года</a:t>
            </a:r>
          </a:p>
        </p:txBody>
      </p:sp>
      <p:sp>
        <p:nvSpPr>
          <p:cNvPr id="10" name="Прямоугольник 9"/>
          <p:cNvSpPr/>
          <p:nvPr/>
        </p:nvSpPr>
        <p:spPr>
          <a:xfrm>
            <a:off x="6867144" y="1959864"/>
            <a:ext cx="1764792" cy="554736"/>
          </a:xfrm>
          <a:prstGeom prst="rect">
            <a:avLst/>
          </a:prstGeom>
          <a:solidFill>
            <a:srgbClr val="7F7F7F"/>
          </a:solidFill>
        </p:spPr>
        <p:txBody>
          <a:bodyPr lIns="0" tIns="0" rIns="0" bIns="0">
            <a:noAutofit/>
          </a:bodyPr>
          <a:lstStyle/>
          <a:p>
            <a:pPr marL="0" marR="0" indent="0" algn="ctr">
              <a:lnSpc>
                <a:spcPct val="90000"/>
              </a:lnSpc>
            </a:pPr>
            <a:r>
              <a:rPr lang="ru" sz="1300" b="1">
                <a:solidFill>
                  <a:srgbClr val="FFFFFF"/>
                </a:solidFill>
                <a:latin typeface="Century Gothic"/>
              </a:rPr>
              <a:t>Начало приема в 1-й класс - не позднее 1 апреля</a:t>
            </a:r>
          </a:p>
        </p:txBody>
      </p:sp>
      <p:sp>
        <p:nvSpPr>
          <p:cNvPr id="11" name="Прямоугольник 10"/>
          <p:cNvSpPr/>
          <p:nvPr/>
        </p:nvSpPr>
        <p:spPr>
          <a:xfrm>
            <a:off x="3139440" y="3429000"/>
            <a:ext cx="5611368" cy="908304"/>
          </a:xfrm>
          <a:prstGeom prst="rect">
            <a:avLst/>
          </a:prstGeom>
          <a:noFill/>
        </p:spPr>
        <p:txBody>
          <a:bodyPr lIns="0" tIns="0" rIns="0" bIns="0">
            <a:noAutofit/>
          </a:bodyPr>
          <a:lstStyle/>
          <a:p>
            <a:pPr marL="0" marR="0" indent="0" algn="just"/>
            <a:r>
              <a:rPr lang="ru" sz="1200" i="1">
                <a:solidFill>
                  <a:srgbClr val="002060"/>
                </a:solidFill>
                <a:latin typeface="Arial"/>
              </a:rPr>
              <a:t>Приказ Министерства просвещения Российской Федерации от 30.08.2022 № 784 «О внесении изменений в Порядок приема на обучение по образовательным программам начального общего, основного общего и среднего общего образования, утвержденный приказом Министерства просвещения Российской Федерации от 2 сентября 2020 г. № 458»</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569464"/>
            <a:ext cx="1584960" cy="1584960"/>
          </a:xfrm>
          <a:prstGeom prst="rect">
            <a:avLst/>
          </a:prstGeom>
        </p:spPr>
      </p:pic>
      <p:pic>
        <p:nvPicPr>
          <p:cNvPr id="3" name="Рисунок 2"/>
          <p:cNvPicPr>
            <a:picLocks noChangeAspect="1"/>
          </p:cNvPicPr>
          <p:nvPr/>
        </p:nvPicPr>
        <p:blipFill>
          <a:blip r:embed="rId3"/>
          <a:stretch>
            <a:fillRect/>
          </a:stretch>
        </p:blipFill>
        <p:spPr>
          <a:xfrm>
            <a:off x="2197608" y="2426208"/>
            <a:ext cx="640080" cy="640080"/>
          </a:xfrm>
          <a:prstGeom prst="rect">
            <a:avLst/>
          </a:prstGeom>
        </p:spPr>
      </p:pic>
      <p:pic>
        <p:nvPicPr>
          <p:cNvPr id="4" name="Рисунок 3"/>
          <p:cNvPicPr>
            <a:picLocks noChangeAspect="1"/>
          </p:cNvPicPr>
          <p:nvPr/>
        </p:nvPicPr>
        <p:blipFill>
          <a:blip r:embed="rId4"/>
          <a:stretch>
            <a:fillRect/>
          </a:stretch>
        </p:blipFill>
        <p:spPr>
          <a:xfrm>
            <a:off x="2261616" y="3794760"/>
            <a:ext cx="524256" cy="524256"/>
          </a:xfrm>
          <a:prstGeom prst="rect">
            <a:avLst/>
          </a:prstGeom>
        </p:spPr>
      </p:pic>
      <p:sp>
        <p:nvSpPr>
          <p:cNvPr id="5" name="Прямоугольник 4"/>
          <p:cNvSpPr/>
          <p:nvPr/>
        </p:nvSpPr>
        <p:spPr>
          <a:xfrm>
            <a:off x="1191768" y="97536"/>
            <a:ext cx="6763512" cy="323088"/>
          </a:xfrm>
          <a:prstGeom prst="rect">
            <a:avLst/>
          </a:prstGeom>
          <a:solidFill>
            <a:srgbClr val="FE0000"/>
          </a:solidFill>
        </p:spPr>
        <p:txBody>
          <a:bodyPr wrap="none" lIns="0" tIns="0" rIns="0" bIns="0">
            <a:noAutofit/>
          </a:bodyPr>
          <a:lstStyle/>
          <a:p>
            <a:pPr marL="0" marR="0" indent="0" algn="ctr"/>
            <a:r>
              <a:rPr lang="ru" sz="2400" b="1">
                <a:solidFill>
                  <a:srgbClr val="FFFFFF"/>
                </a:solidFill>
                <a:latin typeface="Century Gothic"/>
              </a:rPr>
              <a:t>Изменения в системе общего образования</a:t>
            </a:r>
          </a:p>
        </p:txBody>
      </p:sp>
      <p:sp>
        <p:nvSpPr>
          <p:cNvPr id="6" name="Прямоугольник 5"/>
          <p:cNvSpPr/>
          <p:nvPr/>
        </p:nvSpPr>
        <p:spPr>
          <a:xfrm>
            <a:off x="637032" y="1158240"/>
            <a:ext cx="7872984" cy="323088"/>
          </a:xfrm>
          <a:prstGeom prst="rect">
            <a:avLst/>
          </a:prstGeom>
          <a:solidFill>
            <a:srgbClr val="003466"/>
          </a:solidFill>
        </p:spPr>
        <p:txBody>
          <a:bodyPr wrap="none" lIns="0" tIns="0" rIns="0" bIns="0">
            <a:noAutofit/>
          </a:bodyPr>
          <a:lstStyle/>
          <a:p>
            <a:pPr marL="0" marR="0" indent="0" algn="ctr"/>
            <a:r>
              <a:rPr lang="ru" sz="2400" b="1">
                <a:solidFill>
                  <a:srgbClr val="FFFFFF"/>
                </a:solidFill>
                <a:latin typeface="Century Gothic"/>
              </a:rPr>
              <a:t>Утверждены обновленные КИМ и расписание ГИА</a:t>
            </a:r>
          </a:p>
        </p:txBody>
      </p:sp>
      <p:sp>
        <p:nvSpPr>
          <p:cNvPr id="7" name="Прямоугольник 6"/>
          <p:cNvSpPr/>
          <p:nvPr/>
        </p:nvSpPr>
        <p:spPr>
          <a:xfrm>
            <a:off x="2996184" y="2218944"/>
            <a:ext cx="5611368" cy="1091184"/>
          </a:xfrm>
          <a:prstGeom prst="rect">
            <a:avLst/>
          </a:prstGeom>
          <a:noFill/>
        </p:spPr>
        <p:txBody>
          <a:bodyPr lIns="0" tIns="0" rIns="0" bIns="0">
            <a:noAutofit/>
          </a:bodyPr>
          <a:lstStyle/>
          <a:p>
            <a:pPr marL="0" marR="0" indent="0" algn="just">
              <a:lnSpc>
                <a:spcPct val="105000"/>
              </a:lnSpc>
            </a:pPr>
            <a:r>
              <a:rPr lang="ru" sz="1200" i="1">
                <a:solidFill>
                  <a:srgbClr val="002060"/>
                </a:solidFill>
                <a:latin typeface="Arial"/>
              </a:rPr>
              <a:t>Приказ Министерства просвещения Российской Федерации, Федеральной службы по надзору в сфере образования и науки от 16.11.2022 № 989/1143 «Об утверждении единого расписания и продолжительности проведения единого государственного экзамена по каждому учебному предмету, требований к использованию средств обучения и воспитания при его проведении в 2023 году»</a:t>
            </a:r>
          </a:p>
        </p:txBody>
      </p:sp>
      <p:sp>
        <p:nvSpPr>
          <p:cNvPr id="8" name="Прямоугольник 7"/>
          <p:cNvSpPr/>
          <p:nvPr/>
        </p:nvSpPr>
        <p:spPr>
          <a:xfrm>
            <a:off x="2996184" y="3499104"/>
            <a:ext cx="5611368" cy="1091184"/>
          </a:xfrm>
          <a:prstGeom prst="rect">
            <a:avLst/>
          </a:prstGeom>
          <a:noFill/>
        </p:spPr>
        <p:txBody>
          <a:bodyPr lIns="0" tIns="0" rIns="0" bIns="0">
            <a:noAutofit/>
          </a:bodyPr>
          <a:lstStyle/>
          <a:p>
            <a:pPr marL="0" marR="0" indent="0" algn="just"/>
            <a:r>
              <a:rPr lang="ru" sz="1200" i="1">
                <a:solidFill>
                  <a:srgbClr val="002060"/>
                </a:solidFill>
                <a:latin typeface="Arial"/>
              </a:rPr>
              <a:t>Приказ Министерства просвещения Российской Федерации, Федеральной службы по надзору в сфере образования и науки от 16.11.2022 № 990/1144 «Об утверждении единого расписания и продолжительности проведения основного государственного экзамена по каждому учебному предмету, требований к использованию средств обучения и воспитания при его проведении в 2023 году»</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752344" y="2343912"/>
            <a:ext cx="487680" cy="569976"/>
          </a:xfrm>
          <a:prstGeom prst="rect">
            <a:avLst/>
          </a:prstGeom>
        </p:spPr>
      </p:pic>
      <p:pic>
        <p:nvPicPr>
          <p:cNvPr id="3" name="Рисунок 2"/>
          <p:cNvPicPr>
            <a:picLocks noChangeAspect="1"/>
          </p:cNvPicPr>
          <p:nvPr/>
        </p:nvPicPr>
        <p:blipFill>
          <a:blip r:embed="rId3"/>
          <a:stretch>
            <a:fillRect/>
          </a:stretch>
        </p:blipFill>
        <p:spPr>
          <a:xfrm>
            <a:off x="5931408" y="2343912"/>
            <a:ext cx="487680" cy="569976"/>
          </a:xfrm>
          <a:prstGeom prst="rect">
            <a:avLst/>
          </a:prstGeom>
        </p:spPr>
      </p:pic>
      <p:pic>
        <p:nvPicPr>
          <p:cNvPr id="4" name="Рисунок 3"/>
          <p:cNvPicPr>
            <a:picLocks noChangeAspect="1"/>
          </p:cNvPicPr>
          <p:nvPr/>
        </p:nvPicPr>
        <p:blipFill>
          <a:blip r:embed="rId4"/>
          <a:stretch>
            <a:fillRect/>
          </a:stretch>
        </p:blipFill>
        <p:spPr>
          <a:xfrm>
            <a:off x="249936" y="3291840"/>
            <a:ext cx="1584960" cy="1588008"/>
          </a:xfrm>
          <a:prstGeom prst="rect">
            <a:avLst/>
          </a:prstGeom>
        </p:spPr>
      </p:pic>
      <p:pic>
        <p:nvPicPr>
          <p:cNvPr id="5" name="Рисунок 4"/>
          <p:cNvPicPr>
            <a:picLocks noChangeAspect="1"/>
          </p:cNvPicPr>
          <p:nvPr/>
        </p:nvPicPr>
        <p:blipFill>
          <a:blip r:embed="rId5"/>
          <a:stretch>
            <a:fillRect/>
          </a:stretch>
        </p:blipFill>
        <p:spPr>
          <a:xfrm>
            <a:off x="2197608" y="3794760"/>
            <a:ext cx="633984" cy="633984"/>
          </a:xfrm>
          <a:prstGeom prst="rect">
            <a:avLst/>
          </a:prstGeom>
        </p:spPr>
      </p:pic>
      <p:sp>
        <p:nvSpPr>
          <p:cNvPr id="6" name="Прямоугольник 5"/>
          <p:cNvSpPr/>
          <p:nvPr/>
        </p:nvSpPr>
        <p:spPr>
          <a:xfrm>
            <a:off x="1191768" y="97536"/>
            <a:ext cx="6763512" cy="323088"/>
          </a:xfrm>
          <a:prstGeom prst="rect">
            <a:avLst/>
          </a:prstGeom>
          <a:solidFill>
            <a:srgbClr val="FE0000"/>
          </a:solidFill>
        </p:spPr>
        <p:txBody>
          <a:bodyPr wrap="none" lIns="0" tIns="0" rIns="0" bIns="0">
            <a:noAutofit/>
          </a:bodyPr>
          <a:lstStyle/>
          <a:p>
            <a:pPr marL="0" marR="0" indent="0" algn="ctr"/>
            <a:r>
              <a:rPr lang="ru" sz="2400" b="1">
                <a:solidFill>
                  <a:srgbClr val="FFFFFF"/>
                </a:solidFill>
                <a:latin typeface="Century Gothic"/>
              </a:rPr>
              <a:t>Изменения в системе общего образования</a:t>
            </a:r>
          </a:p>
        </p:txBody>
      </p:sp>
      <p:sp>
        <p:nvSpPr>
          <p:cNvPr id="7" name="Прямоугольник 6"/>
          <p:cNvSpPr/>
          <p:nvPr/>
        </p:nvSpPr>
        <p:spPr>
          <a:xfrm>
            <a:off x="353568" y="862584"/>
            <a:ext cx="8436864" cy="1060704"/>
          </a:xfrm>
          <a:prstGeom prst="rect">
            <a:avLst/>
          </a:prstGeom>
          <a:solidFill>
            <a:srgbClr val="003466"/>
          </a:solidFill>
        </p:spPr>
        <p:txBody>
          <a:bodyPr lIns="0" tIns="0" rIns="0" bIns="0">
            <a:noAutofit/>
          </a:bodyPr>
          <a:lstStyle/>
          <a:p>
            <a:pPr marL="0" marR="0" indent="0" algn="ctr"/>
            <a:r>
              <a:rPr lang="ru" sz="2400" b="1">
                <a:solidFill>
                  <a:srgbClr val="FFFFFF"/>
                </a:solidFill>
                <a:latin typeface="Century Gothic"/>
              </a:rPr>
              <a:t>Принят новый Порядок организации и осуществления образовательной деятельности по дополнительным общеобразовательным программам</a:t>
            </a:r>
          </a:p>
        </p:txBody>
      </p:sp>
      <p:sp>
        <p:nvSpPr>
          <p:cNvPr id="8" name="Прямоугольник 7"/>
          <p:cNvSpPr/>
          <p:nvPr/>
        </p:nvSpPr>
        <p:spPr>
          <a:xfrm>
            <a:off x="399288" y="2182368"/>
            <a:ext cx="1996440" cy="883920"/>
          </a:xfrm>
          <a:prstGeom prst="rect">
            <a:avLst/>
          </a:prstGeom>
          <a:solidFill>
            <a:srgbClr val="7F7F7F"/>
          </a:solidFill>
        </p:spPr>
        <p:txBody>
          <a:bodyPr lIns="0" tIns="0" rIns="0" bIns="0">
            <a:noAutofit/>
          </a:bodyPr>
          <a:lstStyle/>
          <a:p>
            <a:pPr marL="0" marR="0" indent="0" algn="ctr">
              <a:lnSpc>
                <a:spcPct val="90000"/>
              </a:lnSpc>
            </a:pPr>
            <a:r>
              <a:rPr lang="ru" sz="1300" b="1">
                <a:solidFill>
                  <a:srgbClr val="FFFFFF"/>
                </a:solidFill>
                <a:latin typeface="Century Gothic"/>
              </a:rPr>
              <a:t>Обновление дополнительных общеобразовательных программ с учетом изменений</a:t>
            </a:r>
          </a:p>
        </p:txBody>
      </p:sp>
      <p:sp>
        <p:nvSpPr>
          <p:cNvPr id="9" name="Прямоугольник 8"/>
          <p:cNvSpPr/>
          <p:nvPr/>
        </p:nvSpPr>
        <p:spPr>
          <a:xfrm>
            <a:off x="3627120" y="2185416"/>
            <a:ext cx="1886712" cy="914400"/>
          </a:xfrm>
          <a:prstGeom prst="rect">
            <a:avLst/>
          </a:prstGeom>
          <a:solidFill>
            <a:srgbClr val="7F7F7F"/>
          </a:solidFill>
        </p:spPr>
        <p:txBody>
          <a:bodyPr lIns="0" tIns="0" rIns="0" bIns="0">
            <a:noAutofit/>
          </a:bodyPr>
          <a:lstStyle/>
          <a:p>
            <a:pPr marL="0" marR="0" indent="0" algn="ctr">
              <a:lnSpc>
                <a:spcPct val="90000"/>
              </a:lnSpc>
            </a:pPr>
            <a:r>
              <a:rPr lang="ru" sz="1300" b="1">
                <a:solidFill>
                  <a:srgbClr val="FFFFFF"/>
                </a:solidFill>
                <a:latin typeface="Century Gothic"/>
              </a:rPr>
              <a:t>Проверка обеспеченности допобразования ресурсами для обучения детей с ОВЗ</a:t>
            </a:r>
          </a:p>
        </p:txBody>
      </p:sp>
      <p:sp>
        <p:nvSpPr>
          <p:cNvPr id="10" name="Прямоугольник 9"/>
          <p:cNvSpPr/>
          <p:nvPr/>
        </p:nvSpPr>
        <p:spPr>
          <a:xfrm>
            <a:off x="6757416" y="2182368"/>
            <a:ext cx="1975104" cy="886968"/>
          </a:xfrm>
          <a:prstGeom prst="rect">
            <a:avLst/>
          </a:prstGeom>
          <a:solidFill>
            <a:srgbClr val="7F7F7F"/>
          </a:solidFill>
        </p:spPr>
        <p:txBody>
          <a:bodyPr lIns="0" tIns="0" rIns="0" bIns="0">
            <a:noAutofit/>
          </a:bodyPr>
          <a:lstStyle/>
          <a:p>
            <a:pPr marL="0" marR="0" indent="0" algn="ctr">
              <a:lnSpc>
                <a:spcPct val="90000"/>
              </a:lnSpc>
            </a:pPr>
            <a:r>
              <a:rPr lang="ru" sz="1300" b="1">
                <a:solidFill>
                  <a:srgbClr val="FFFFFF"/>
                </a:solidFill>
                <a:latin typeface="Century Gothic"/>
              </a:rPr>
              <a:t>Составление перечня специального оборудования для допобразования детей с ОВЗ</a:t>
            </a:r>
          </a:p>
        </p:txBody>
      </p:sp>
      <p:sp>
        <p:nvSpPr>
          <p:cNvPr id="11" name="Прямоугольник 10"/>
          <p:cNvSpPr/>
          <p:nvPr/>
        </p:nvSpPr>
        <p:spPr>
          <a:xfrm>
            <a:off x="2996184" y="3791712"/>
            <a:ext cx="5611368" cy="725424"/>
          </a:xfrm>
          <a:prstGeom prst="rect">
            <a:avLst/>
          </a:prstGeom>
          <a:noFill/>
        </p:spPr>
        <p:txBody>
          <a:bodyPr lIns="0" tIns="0" rIns="0" bIns="0">
            <a:noAutofit/>
          </a:bodyPr>
          <a:lstStyle/>
          <a:p>
            <a:pPr marL="0" marR="0" indent="0" algn="just">
              <a:lnSpc>
                <a:spcPct val="105000"/>
              </a:lnSpc>
            </a:pPr>
            <a:r>
              <a:rPr lang="ru" sz="1200" i="1">
                <a:solidFill>
                  <a:srgbClr val="002060"/>
                </a:solidFill>
                <a:latin typeface="Arial"/>
              </a:rPr>
              <a:t>Приказ Министерства просвещения Российской Федерации от 27.07.2022 № 629 «Об утверждении Порядка организации и осуществления образовательной деятельности по дополнительным общеобразовательным программам»</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9936" y="2569464"/>
            <a:ext cx="1584960" cy="1584960"/>
          </a:xfrm>
          <a:prstGeom prst="rect">
            <a:avLst/>
          </a:prstGeom>
        </p:spPr>
      </p:pic>
      <p:pic>
        <p:nvPicPr>
          <p:cNvPr id="3" name="Рисунок 2"/>
          <p:cNvPicPr>
            <a:picLocks noChangeAspect="1"/>
          </p:cNvPicPr>
          <p:nvPr/>
        </p:nvPicPr>
        <p:blipFill>
          <a:blip r:embed="rId3"/>
          <a:stretch>
            <a:fillRect/>
          </a:stretch>
        </p:blipFill>
        <p:spPr>
          <a:xfrm>
            <a:off x="2197608" y="3090672"/>
            <a:ext cx="633984" cy="633984"/>
          </a:xfrm>
          <a:prstGeom prst="rect">
            <a:avLst/>
          </a:prstGeom>
        </p:spPr>
      </p:pic>
      <p:sp>
        <p:nvSpPr>
          <p:cNvPr id="4" name="Прямоугольник 3"/>
          <p:cNvSpPr/>
          <p:nvPr/>
        </p:nvSpPr>
        <p:spPr>
          <a:xfrm>
            <a:off x="1191768" y="97536"/>
            <a:ext cx="6763512" cy="323088"/>
          </a:xfrm>
          <a:prstGeom prst="rect">
            <a:avLst/>
          </a:prstGeom>
          <a:solidFill>
            <a:srgbClr val="FE0000"/>
          </a:solidFill>
        </p:spPr>
        <p:txBody>
          <a:bodyPr wrap="none" lIns="0" tIns="0" rIns="0" bIns="0">
            <a:noAutofit/>
          </a:bodyPr>
          <a:lstStyle/>
          <a:p>
            <a:pPr marL="0" marR="0" indent="0" algn="ctr"/>
            <a:r>
              <a:rPr lang="ru" sz="2400" b="1">
                <a:solidFill>
                  <a:srgbClr val="FFFFFF"/>
                </a:solidFill>
                <a:latin typeface="Century Gothic"/>
              </a:rPr>
              <a:t>Изменения в системе общего образования</a:t>
            </a:r>
          </a:p>
        </p:txBody>
      </p:sp>
      <p:sp>
        <p:nvSpPr>
          <p:cNvPr id="5" name="Прямоугольник 4"/>
          <p:cNvSpPr/>
          <p:nvPr/>
        </p:nvSpPr>
        <p:spPr>
          <a:xfrm>
            <a:off x="1210056" y="1118616"/>
            <a:ext cx="6748272" cy="633984"/>
          </a:xfrm>
          <a:prstGeom prst="rect">
            <a:avLst/>
          </a:prstGeom>
          <a:solidFill>
            <a:srgbClr val="003466"/>
          </a:solidFill>
        </p:spPr>
        <p:txBody>
          <a:bodyPr lIns="0" tIns="0" rIns="0" bIns="0">
            <a:noAutofit/>
          </a:bodyPr>
          <a:lstStyle/>
          <a:p>
            <a:pPr marL="0" marR="0" indent="0" algn="ctr">
              <a:lnSpc>
                <a:spcPct val="96000"/>
              </a:lnSpc>
            </a:pPr>
            <a:r>
              <a:rPr lang="ru" sz="2400" b="1">
                <a:solidFill>
                  <a:srgbClr val="FFFFFF"/>
                </a:solidFill>
                <a:latin typeface="Century Gothic"/>
              </a:rPr>
              <a:t>Изменены бланки аттестатов и порядок их заполнения</a:t>
            </a:r>
          </a:p>
        </p:txBody>
      </p:sp>
      <p:sp>
        <p:nvSpPr>
          <p:cNvPr id="6" name="Прямоугольник 5"/>
          <p:cNvSpPr/>
          <p:nvPr/>
        </p:nvSpPr>
        <p:spPr>
          <a:xfrm>
            <a:off x="2996184" y="2926080"/>
            <a:ext cx="5611368" cy="908304"/>
          </a:xfrm>
          <a:prstGeom prst="rect">
            <a:avLst/>
          </a:prstGeom>
          <a:noFill/>
        </p:spPr>
        <p:txBody>
          <a:bodyPr lIns="0" tIns="0" rIns="0" bIns="0">
            <a:noAutofit/>
          </a:bodyPr>
          <a:lstStyle/>
          <a:p>
            <a:pPr marL="0" marR="0" indent="0" algn="just"/>
            <a:r>
              <a:rPr lang="ru" sz="1200" i="1">
                <a:solidFill>
                  <a:srgbClr val="002060"/>
                </a:solidFill>
                <a:latin typeface="Arial"/>
              </a:rPr>
              <a:t>Приказ Министерства просвещения Российской Федерации от 07.10.2022 № 889 «О внесении изменений в Порядок заполнения, учета и выдачи аттестатов об основном общем и среднем общем образовании и их дубликатов, утвержденный приказом Министерства просвещения Российской Федерации от 5 октября 2020 г. № 546»</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3694</Words>
  <Application>Microsoft Office PowerPoint</Application>
  <PresentationFormat>Произвольный</PresentationFormat>
  <Paragraphs>701</Paragraphs>
  <Slides>54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54</vt:i4>
      </vt:variant>
    </vt:vector>
  </HeadingPairs>
  <TitlesOfParts>
    <vt:vector size="60" baseType="lpstr">
      <vt:lpstr>Arial</vt:lpstr>
      <vt:lpstr>Calibri</vt:lpstr>
      <vt:lpstr>Century Gothic</vt:lpstr>
      <vt:lpstr>Courier New</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Яньков Сергей Георгиевич</dc:creator>
  <cp:keywords/>
  <cp:lastModifiedBy>Учетная запись Майкрософт</cp:lastModifiedBy>
  <cp:revision>1</cp:revision>
  <dcterms:modified xsi:type="dcterms:W3CDTF">2023-05-29T03:23:35Z</dcterms:modified>
</cp:coreProperties>
</file>