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98" r:id="rId2"/>
    <p:sldId id="307" r:id="rId3"/>
    <p:sldId id="314" r:id="rId4"/>
    <p:sldId id="305" r:id="rId5"/>
    <p:sldId id="308" r:id="rId6"/>
    <p:sldId id="306" r:id="rId7"/>
    <p:sldId id="299" r:id="rId8"/>
    <p:sldId id="309" r:id="rId9"/>
    <p:sldId id="310" r:id="rId10"/>
    <p:sldId id="311" r:id="rId11"/>
    <p:sldId id="312" r:id="rId12"/>
    <p:sldId id="313" r:id="rId13"/>
    <p:sldId id="260" r:id="rId14"/>
    <p:sldId id="296" r:id="rId15"/>
    <p:sldId id="315" r:id="rId16"/>
    <p:sldId id="317" r:id="rId17"/>
    <p:sldId id="318" r:id="rId18"/>
    <p:sldId id="319" r:id="rId1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b="1" i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121B36"/>
    <a:srgbClr val="666699"/>
    <a:srgbClr val="A50021"/>
    <a:srgbClr val="F0EFE0"/>
    <a:srgbClr val="1F4081"/>
    <a:srgbClr val="04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0" autoAdjust="0"/>
  </p:normalViewPr>
  <p:slideViewPr>
    <p:cSldViewPr>
      <p:cViewPr varScale="1">
        <p:scale>
          <a:sx n="41" d="100"/>
          <a:sy n="41" d="100"/>
        </p:scale>
        <p:origin x="7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4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CA9CB-622E-4E1B-B9AF-C073746648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257359-5B07-42A7-A1CF-FB9D7E72408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читательской грамотности»</a:t>
          </a:r>
          <a:endParaRPr lang="ru-RU" dirty="0">
            <a:solidFill>
              <a:schemeClr val="accent1">
                <a:lumMod val="25000"/>
              </a:schemeClr>
            </a:solidFill>
          </a:endParaRPr>
        </a:p>
      </dgm:t>
    </dgm:pt>
    <dgm:pt modelId="{FF18ECFE-3CA8-4AA6-8128-03089F76F4D7}" type="parTrans" cxnId="{936F431D-41FA-41A4-922F-F6C3B628BBE0}">
      <dgm:prSet/>
      <dgm:spPr/>
      <dgm:t>
        <a:bodyPr/>
        <a:lstStyle/>
        <a:p>
          <a:endParaRPr lang="ru-RU"/>
        </a:p>
      </dgm:t>
    </dgm:pt>
    <dgm:pt modelId="{6B637041-3617-4812-86D6-68E21AAEA965}" type="sibTrans" cxnId="{936F431D-41FA-41A4-922F-F6C3B628BBE0}">
      <dgm:prSet/>
      <dgm:spPr/>
      <dgm:t>
        <a:bodyPr/>
        <a:lstStyle/>
        <a:p>
          <a:endParaRPr lang="ru-RU"/>
        </a:p>
      </dgm:t>
    </dgm:pt>
    <dgm:pt modelId="{6E4A5665-FBC0-4CD1-98BD-476800C07E3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финансовой грамотности»</a:t>
          </a:r>
          <a:endParaRPr lang="ru-RU" dirty="0">
            <a:solidFill>
              <a:schemeClr val="accent1">
                <a:lumMod val="25000"/>
              </a:schemeClr>
            </a:solidFill>
          </a:endParaRPr>
        </a:p>
      </dgm:t>
    </dgm:pt>
    <dgm:pt modelId="{2D5AF41D-6EF7-4A6B-8265-A9EFFEC51D39}" type="parTrans" cxnId="{EBCABB9B-906D-444F-8C6B-49B29FE5A980}">
      <dgm:prSet/>
      <dgm:spPr/>
      <dgm:t>
        <a:bodyPr/>
        <a:lstStyle/>
        <a:p>
          <a:endParaRPr lang="ru-RU"/>
        </a:p>
      </dgm:t>
    </dgm:pt>
    <dgm:pt modelId="{10B2B72F-BC31-40EA-9D58-DA6E9CC1EFE0}" type="sibTrans" cxnId="{EBCABB9B-906D-444F-8C6B-49B29FE5A980}">
      <dgm:prSet/>
      <dgm:spPr/>
      <dgm:t>
        <a:bodyPr/>
        <a:lstStyle/>
        <a:p>
          <a:endParaRPr lang="ru-RU"/>
        </a:p>
      </dgm:t>
    </dgm:pt>
    <dgm:pt modelId="{49844A26-2A09-4C79-9A1E-E8469EC4E95B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естественнонаучной грамотности»</a:t>
          </a:r>
          <a:endParaRPr lang="ru-RU" dirty="0">
            <a:solidFill>
              <a:schemeClr val="accent1">
                <a:lumMod val="25000"/>
              </a:schemeClr>
            </a:solidFill>
          </a:endParaRPr>
        </a:p>
      </dgm:t>
    </dgm:pt>
    <dgm:pt modelId="{872B2EDF-FE0A-419F-863F-A628AF06C091}" type="parTrans" cxnId="{DA2807DD-949F-4CC5-B5BA-9CAB89EDD7D3}">
      <dgm:prSet/>
      <dgm:spPr/>
      <dgm:t>
        <a:bodyPr/>
        <a:lstStyle/>
        <a:p>
          <a:endParaRPr lang="ru-RU"/>
        </a:p>
      </dgm:t>
    </dgm:pt>
    <dgm:pt modelId="{0123CF1C-1217-4152-882A-5D411CD90C85}" type="sibTrans" cxnId="{DA2807DD-949F-4CC5-B5BA-9CAB89EDD7D3}">
      <dgm:prSet/>
      <dgm:spPr/>
      <dgm:t>
        <a:bodyPr/>
        <a:lstStyle/>
        <a:p>
          <a:endParaRPr lang="ru-RU"/>
        </a:p>
      </dgm:t>
    </dgm:pt>
    <dgm:pt modelId="{C28A6C80-0BB1-46A5-8251-FAF60B5B0B83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Годичный семинар «Развитие ИКТ компетентности педагогов»</a:t>
          </a:r>
          <a:endParaRPr lang="ru-RU" dirty="0">
            <a:solidFill>
              <a:srgbClr val="C00000"/>
            </a:solidFill>
          </a:endParaRPr>
        </a:p>
      </dgm:t>
    </dgm:pt>
    <dgm:pt modelId="{C450DAC7-222E-4C96-81C9-14AD830601D6}" type="parTrans" cxnId="{F4C0EC64-34A8-4A39-AC34-FA0593FA46A5}">
      <dgm:prSet/>
      <dgm:spPr/>
      <dgm:t>
        <a:bodyPr/>
        <a:lstStyle/>
        <a:p>
          <a:endParaRPr lang="ru-RU"/>
        </a:p>
      </dgm:t>
    </dgm:pt>
    <dgm:pt modelId="{1F5B6D63-9356-42AB-8D8D-3EAED9363CD7}" type="sibTrans" cxnId="{F4C0EC64-34A8-4A39-AC34-FA0593FA46A5}">
      <dgm:prSet/>
      <dgm:spPr/>
      <dgm:t>
        <a:bodyPr/>
        <a:lstStyle/>
        <a:p>
          <a:endParaRPr lang="ru-RU"/>
        </a:p>
      </dgm:t>
    </dgm:pt>
    <dgm:pt modelId="{6B18F24A-5152-4D8C-8C98-B0F2F93C294F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Годичный семинар «Школа молодого педагога»</a:t>
          </a:r>
        </a:p>
      </dgm:t>
    </dgm:pt>
    <dgm:pt modelId="{0A429AF8-9B15-47D9-827D-0C54C261254A}" type="parTrans" cxnId="{DB50CE42-E4C9-4596-97A7-C4F2C3EA288B}">
      <dgm:prSet/>
      <dgm:spPr/>
      <dgm:t>
        <a:bodyPr/>
        <a:lstStyle/>
        <a:p>
          <a:endParaRPr lang="ru-RU"/>
        </a:p>
      </dgm:t>
    </dgm:pt>
    <dgm:pt modelId="{1AE9248D-D80C-4669-A4C1-483D33E347A6}" type="sibTrans" cxnId="{DB50CE42-E4C9-4596-97A7-C4F2C3EA288B}">
      <dgm:prSet/>
      <dgm:spPr/>
      <dgm:t>
        <a:bodyPr/>
        <a:lstStyle/>
        <a:p>
          <a:endParaRPr lang="ru-RU"/>
        </a:p>
      </dgm:t>
    </dgm:pt>
    <dgm:pt modelId="{CF0CF050-A598-42B6-B684-74513B801C46}" type="pres">
      <dgm:prSet presAssocID="{251CA9CB-622E-4E1B-B9AF-C07374664858}" presName="diagram" presStyleCnt="0">
        <dgm:presLayoutVars>
          <dgm:dir/>
          <dgm:resizeHandles val="exact"/>
        </dgm:presLayoutVars>
      </dgm:prSet>
      <dgm:spPr/>
    </dgm:pt>
    <dgm:pt modelId="{F324A990-726D-446B-9847-57F4350AFA0F}" type="pres">
      <dgm:prSet presAssocID="{CC257359-5B07-42A7-A1CF-FB9D7E724082}" presName="node" presStyleLbl="node1" presStyleIdx="0" presStyleCnt="5" custLinFactNeighborX="-17939" custLinFactNeighborY="-22694">
        <dgm:presLayoutVars>
          <dgm:bulletEnabled val="1"/>
        </dgm:presLayoutVars>
      </dgm:prSet>
      <dgm:spPr/>
    </dgm:pt>
    <dgm:pt modelId="{CCBC9BBA-A06C-47C3-8C22-F9D44549C66A}" type="pres">
      <dgm:prSet presAssocID="{6B637041-3617-4812-86D6-68E21AAEA965}" presName="sibTrans" presStyleCnt="0"/>
      <dgm:spPr/>
    </dgm:pt>
    <dgm:pt modelId="{453D75F1-695E-45B0-BF25-E6359BDAFF74}" type="pres">
      <dgm:prSet presAssocID="{6E4A5665-FBC0-4CD1-98BD-476800C07E3A}" presName="node" presStyleLbl="node1" presStyleIdx="1" presStyleCnt="5" custLinFactNeighborX="4484" custLinFactNeighborY="-9122">
        <dgm:presLayoutVars>
          <dgm:bulletEnabled val="1"/>
        </dgm:presLayoutVars>
      </dgm:prSet>
      <dgm:spPr/>
    </dgm:pt>
    <dgm:pt modelId="{2E723C95-72DD-47F9-8223-D199A99EABC9}" type="pres">
      <dgm:prSet presAssocID="{10B2B72F-BC31-40EA-9D58-DA6E9CC1EFE0}" presName="sibTrans" presStyleCnt="0"/>
      <dgm:spPr/>
    </dgm:pt>
    <dgm:pt modelId="{85BD9EE8-7964-4DB7-B804-D83FCE4D97C0}" type="pres">
      <dgm:prSet presAssocID="{49844A26-2A09-4C79-9A1E-E8469EC4E95B}" presName="node" presStyleLbl="node1" presStyleIdx="2" presStyleCnt="5" custLinFactNeighborX="-47798" custLinFactNeighborY="-12688">
        <dgm:presLayoutVars>
          <dgm:bulletEnabled val="1"/>
        </dgm:presLayoutVars>
      </dgm:prSet>
      <dgm:spPr/>
    </dgm:pt>
    <dgm:pt modelId="{A86E201B-9FA2-4C96-AA52-A5BEFB839A95}" type="pres">
      <dgm:prSet presAssocID="{0123CF1C-1217-4152-882A-5D411CD90C85}" presName="sibTrans" presStyleCnt="0"/>
      <dgm:spPr/>
    </dgm:pt>
    <dgm:pt modelId="{F2C242F8-3181-412E-93A2-25816144B498}" type="pres">
      <dgm:prSet presAssocID="{C28A6C80-0BB1-46A5-8251-FAF60B5B0B83}" presName="node" presStyleLbl="node1" presStyleIdx="3" presStyleCnt="5" custLinFactY="414" custLinFactNeighborX="-5722" custLinFactNeighborY="100000">
        <dgm:presLayoutVars>
          <dgm:bulletEnabled val="1"/>
        </dgm:presLayoutVars>
      </dgm:prSet>
      <dgm:spPr/>
    </dgm:pt>
    <dgm:pt modelId="{39574418-8945-4A5A-BD3D-1B500F3F5B8D}" type="pres">
      <dgm:prSet presAssocID="{1F5B6D63-9356-42AB-8D8D-3EAED9363CD7}" presName="sibTrans" presStyleCnt="0"/>
      <dgm:spPr/>
    </dgm:pt>
    <dgm:pt modelId="{22CCB729-A138-49FB-AC76-57F5F780BD0E}" type="pres">
      <dgm:prSet presAssocID="{6B18F24A-5152-4D8C-8C98-B0F2F93C294F}" presName="node" presStyleLbl="node1" presStyleIdx="4" presStyleCnt="5" custLinFactNeighborX="-66180" custLinFactNeighborY="-12140">
        <dgm:presLayoutVars>
          <dgm:bulletEnabled val="1"/>
        </dgm:presLayoutVars>
      </dgm:prSet>
      <dgm:spPr/>
    </dgm:pt>
  </dgm:ptLst>
  <dgm:cxnLst>
    <dgm:cxn modelId="{936F431D-41FA-41A4-922F-F6C3B628BBE0}" srcId="{251CA9CB-622E-4E1B-B9AF-C07374664858}" destId="{CC257359-5B07-42A7-A1CF-FB9D7E724082}" srcOrd="0" destOrd="0" parTransId="{FF18ECFE-3CA8-4AA6-8128-03089F76F4D7}" sibTransId="{6B637041-3617-4812-86D6-68E21AAEA965}"/>
    <dgm:cxn modelId="{E83BF01E-7497-4E05-9D69-A2D344C83A04}" type="presOf" srcId="{C28A6C80-0BB1-46A5-8251-FAF60B5B0B83}" destId="{F2C242F8-3181-412E-93A2-25816144B498}" srcOrd="0" destOrd="0" presId="urn:microsoft.com/office/officeart/2005/8/layout/default"/>
    <dgm:cxn modelId="{5C258F3A-0BF3-4ABD-A108-2B3A7E506A26}" type="presOf" srcId="{6B18F24A-5152-4D8C-8C98-B0F2F93C294F}" destId="{22CCB729-A138-49FB-AC76-57F5F780BD0E}" srcOrd="0" destOrd="0" presId="urn:microsoft.com/office/officeart/2005/8/layout/default"/>
    <dgm:cxn modelId="{DB50CE42-E4C9-4596-97A7-C4F2C3EA288B}" srcId="{251CA9CB-622E-4E1B-B9AF-C07374664858}" destId="{6B18F24A-5152-4D8C-8C98-B0F2F93C294F}" srcOrd="4" destOrd="0" parTransId="{0A429AF8-9B15-47D9-827D-0C54C261254A}" sibTransId="{1AE9248D-D80C-4669-A4C1-483D33E347A6}"/>
    <dgm:cxn modelId="{8F4CBB43-87B5-4F04-9F05-F1C03F277665}" type="presOf" srcId="{CC257359-5B07-42A7-A1CF-FB9D7E724082}" destId="{F324A990-726D-446B-9847-57F4350AFA0F}" srcOrd="0" destOrd="0" presId="urn:microsoft.com/office/officeart/2005/8/layout/default"/>
    <dgm:cxn modelId="{F4C0EC64-34A8-4A39-AC34-FA0593FA46A5}" srcId="{251CA9CB-622E-4E1B-B9AF-C07374664858}" destId="{C28A6C80-0BB1-46A5-8251-FAF60B5B0B83}" srcOrd="3" destOrd="0" parTransId="{C450DAC7-222E-4C96-81C9-14AD830601D6}" sibTransId="{1F5B6D63-9356-42AB-8D8D-3EAED9363CD7}"/>
    <dgm:cxn modelId="{E1901E83-3CA1-4A00-9668-4E336A5112DF}" type="presOf" srcId="{6E4A5665-FBC0-4CD1-98BD-476800C07E3A}" destId="{453D75F1-695E-45B0-BF25-E6359BDAFF74}" srcOrd="0" destOrd="0" presId="urn:microsoft.com/office/officeart/2005/8/layout/default"/>
    <dgm:cxn modelId="{EBCABB9B-906D-444F-8C6B-49B29FE5A980}" srcId="{251CA9CB-622E-4E1B-B9AF-C07374664858}" destId="{6E4A5665-FBC0-4CD1-98BD-476800C07E3A}" srcOrd="1" destOrd="0" parTransId="{2D5AF41D-6EF7-4A6B-8265-A9EFFEC51D39}" sibTransId="{10B2B72F-BC31-40EA-9D58-DA6E9CC1EFE0}"/>
    <dgm:cxn modelId="{414073A9-E374-4D18-967A-3C1ACEC611BA}" type="presOf" srcId="{251CA9CB-622E-4E1B-B9AF-C07374664858}" destId="{CF0CF050-A598-42B6-B684-74513B801C46}" srcOrd="0" destOrd="0" presId="urn:microsoft.com/office/officeart/2005/8/layout/default"/>
    <dgm:cxn modelId="{DA2807DD-949F-4CC5-B5BA-9CAB89EDD7D3}" srcId="{251CA9CB-622E-4E1B-B9AF-C07374664858}" destId="{49844A26-2A09-4C79-9A1E-E8469EC4E95B}" srcOrd="2" destOrd="0" parTransId="{872B2EDF-FE0A-419F-863F-A628AF06C091}" sibTransId="{0123CF1C-1217-4152-882A-5D411CD90C85}"/>
    <dgm:cxn modelId="{922F78FA-0E50-4526-9D3D-66ADA1AF2E14}" type="presOf" srcId="{49844A26-2A09-4C79-9A1E-E8469EC4E95B}" destId="{85BD9EE8-7964-4DB7-B804-D83FCE4D97C0}" srcOrd="0" destOrd="0" presId="urn:microsoft.com/office/officeart/2005/8/layout/default"/>
    <dgm:cxn modelId="{34BBA492-DA3E-4881-8FC9-D98DA37CA159}" type="presParOf" srcId="{CF0CF050-A598-42B6-B684-74513B801C46}" destId="{F324A990-726D-446B-9847-57F4350AFA0F}" srcOrd="0" destOrd="0" presId="urn:microsoft.com/office/officeart/2005/8/layout/default"/>
    <dgm:cxn modelId="{AA9B652A-0F47-4FC7-8D08-D5DC5957C8B1}" type="presParOf" srcId="{CF0CF050-A598-42B6-B684-74513B801C46}" destId="{CCBC9BBA-A06C-47C3-8C22-F9D44549C66A}" srcOrd="1" destOrd="0" presId="urn:microsoft.com/office/officeart/2005/8/layout/default"/>
    <dgm:cxn modelId="{24031B64-94D9-4935-A9CC-CB5E3D0FC1EE}" type="presParOf" srcId="{CF0CF050-A598-42B6-B684-74513B801C46}" destId="{453D75F1-695E-45B0-BF25-E6359BDAFF74}" srcOrd="2" destOrd="0" presId="urn:microsoft.com/office/officeart/2005/8/layout/default"/>
    <dgm:cxn modelId="{AB436305-2AAB-4200-88D5-79ECF4BB704C}" type="presParOf" srcId="{CF0CF050-A598-42B6-B684-74513B801C46}" destId="{2E723C95-72DD-47F9-8223-D199A99EABC9}" srcOrd="3" destOrd="0" presId="urn:microsoft.com/office/officeart/2005/8/layout/default"/>
    <dgm:cxn modelId="{BEA2530A-0431-4165-8A14-137F7C2A5DC8}" type="presParOf" srcId="{CF0CF050-A598-42B6-B684-74513B801C46}" destId="{85BD9EE8-7964-4DB7-B804-D83FCE4D97C0}" srcOrd="4" destOrd="0" presId="urn:microsoft.com/office/officeart/2005/8/layout/default"/>
    <dgm:cxn modelId="{53816F61-882E-408C-A459-8C36A309664C}" type="presParOf" srcId="{CF0CF050-A598-42B6-B684-74513B801C46}" destId="{A86E201B-9FA2-4C96-AA52-A5BEFB839A95}" srcOrd="5" destOrd="0" presId="urn:microsoft.com/office/officeart/2005/8/layout/default"/>
    <dgm:cxn modelId="{E6486960-6A82-4A6D-8B78-D6ADBF529902}" type="presParOf" srcId="{CF0CF050-A598-42B6-B684-74513B801C46}" destId="{F2C242F8-3181-412E-93A2-25816144B498}" srcOrd="6" destOrd="0" presId="urn:microsoft.com/office/officeart/2005/8/layout/default"/>
    <dgm:cxn modelId="{121F9C01-D233-4EF4-9773-74B15BFF9726}" type="presParOf" srcId="{CF0CF050-A598-42B6-B684-74513B801C46}" destId="{39574418-8945-4A5A-BD3D-1B500F3F5B8D}" srcOrd="7" destOrd="0" presId="urn:microsoft.com/office/officeart/2005/8/layout/default"/>
    <dgm:cxn modelId="{A3FF0A1C-DCB7-4CF2-B1FD-E1355E291AEE}" type="presParOf" srcId="{CF0CF050-A598-42B6-B684-74513B801C46}" destId="{22CCB729-A138-49FB-AC76-57F5F780BD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4A990-726D-446B-9847-57F4350AFA0F}">
      <dsp:nvSpPr>
        <dsp:cNvPr id="0" name=""/>
        <dsp:cNvSpPr/>
      </dsp:nvSpPr>
      <dsp:spPr>
        <a:xfrm>
          <a:off x="358946" y="0"/>
          <a:ext cx="2869108" cy="1721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читательской грамотности»</a:t>
          </a:r>
          <a:endParaRPr lang="ru-RU" sz="23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58946" y="0"/>
        <a:ext cx="2869108" cy="1721465"/>
      </dsp:txXfrm>
    </dsp:sp>
    <dsp:sp modelId="{453D75F1-695E-45B0-BF25-E6359BDAFF74}">
      <dsp:nvSpPr>
        <dsp:cNvPr id="0" name=""/>
        <dsp:cNvSpPr/>
      </dsp:nvSpPr>
      <dsp:spPr>
        <a:xfrm>
          <a:off x="4158306" y="0"/>
          <a:ext cx="2869108" cy="1721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финансовой грамотности»</a:t>
          </a:r>
          <a:endParaRPr lang="ru-RU" sz="23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158306" y="0"/>
        <a:ext cx="2869108" cy="1721465"/>
      </dsp:txXfrm>
    </dsp:sp>
    <dsp:sp modelId="{85BD9EE8-7964-4DB7-B804-D83FCE4D97C0}">
      <dsp:nvSpPr>
        <dsp:cNvPr id="0" name=""/>
        <dsp:cNvSpPr/>
      </dsp:nvSpPr>
      <dsp:spPr>
        <a:xfrm>
          <a:off x="0" y="1790836"/>
          <a:ext cx="2869108" cy="1721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25000"/>
                </a:schemeClr>
              </a:solidFill>
            </a:rPr>
            <a:t>Рабочая группа «Формирование естественнонаучной грамотности»</a:t>
          </a:r>
          <a:endParaRPr lang="ru-RU" sz="23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0" y="1790836"/>
        <a:ext cx="2869108" cy="1721465"/>
      </dsp:txXfrm>
    </dsp:sp>
    <dsp:sp modelId="{F2C242F8-3181-412E-93A2-25816144B498}">
      <dsp:nvSpPr>
        <dsp:cNvPr id="0" name=""/>
        <dsp:cNvSpPr/>
      </dsp:nvSpPr>
      <dsp:spPr>
        <a:xfrm>
          <a:off x="3865485" y="3737848"/>
          <a:ext cx="2869108" cy="1721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</a:rPr>
            <a:t>Годичный семинар «Развитие ИКТ компетентности педагогов»</a:t>
          </a:r>
          <a:endParaRPr lang="ru-RU" sz="2300" kern="1200" dirty="0">
            <a:solidFill>
              <a:srgbClr val="C00000"/>
            </a:solidFill>
          </a:endParaRPr>
        </a:p>
      </dsp:txBody>
      <dsp:txXfrm>
        <a:off x="3865485" y="3737848"/>
        <a:ext cx="2869108" cy="1721465"/>
      </dsp:txXfrm>
    </dsp:sp>
    <dsp:sp modelId="{22CCB729-A138-49FB-AC76-57F5F780BD0E}">
      <dsp:nvSpPr>
        <dsp:cNvPr id="0" name=""/>
        <dsp:cNvSpPr/>
      </dsp:nvSpPr>
      <dsp:spPr>
        <a:xfrm>
          <a:off x="552869" y="3808646"/>
          <a:ext cx="2869108" cy="1721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</a:rPr>
            <a:t>Годичный семинар «Школа молодого педагога»</a:t>
          </a:r>
        </a:p>
      </dsp:txBody>
      <dsp:txXfrm>
        <a:off x="552869" y="3808646"/>
        <a:ext cx="2869108" cy="172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B46D9-736B-47B8-8909-652B87B9ED0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pic>
        <p:nvPicPr>
          <p:cNvPr id="5" name="Picture 7" descr="ANABNR2">
            <a:extLst>
              <a:ext uri="{FF2B5EF4-FFF2-40B4-BE49-F238E27FC236}">
                <a16:creationId xmlns:a16="http://schemas.microsoft.com/office/drawing/2014/main" id="{0ADB781A-5876-4E95-B788-CE9B92A3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EC174949-ABA0-4026-A263-5EAF01C921D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1D7F4AD3-7E14-4C06-B2FA-6ED678346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B730F6E9-49BC-4C0A-87AD-4E6848E18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9A73672B-9725-4008-B20D-D909F9597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87EC6F35-712C-4B8A-98A4-D4A534829E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26846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39136E08-6777-44F5-8BA9-4799DA24E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B9183BAD-9B60-49BD-9456-DC6E468FF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C0ECDB7C-9591-402D-B394-3D4EDA8F1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C77AC-123E-4100-90CD-44BD91B86D8E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24344158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D01D8447-0BCD-46BB-A303-1532740E0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5EB1822D-4775-4BF0-A32C-EA3B08AFB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E640AD2-2FF2-4B46-8418-1552F603C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7E5D5-F33C-4969-8047-8A237AFE8ABE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29681018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FD28E26E-2D79-404F-A5E7-D0261D181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B99284A-6E2F-4D7C-8050-B1938CCED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8B560BA5-0D79-48B1-872C-0AFDD6748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B3085-D0B7-4861-A615-A8AC4B27C8F5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20337630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D70B9924-B6B4-491C-A847-BD003845E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55228161-C053-43CE-9582-39FDDCE36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E3B74B2D-92D5-4AAF-B125-06787B2B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44B64-2AA5-49D7-8608-7F75997C2DA7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0663225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0B8B1DF3-4C9F-4358-B592-39F73C732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77F2604-27F0-4CB0-A1B6-663F7A948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E1A9A6D-CAF7-44C8-A666-35D890FFC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03D57-63A6-42E6-B78F-16C6E021EB6F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3564665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B593479D-D61F-4D48-B8D3-7CA9F0E69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B3DA27D2-FC85-4B9F-8066-63C00F0CD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A14FAEC6-C134-460C-9502-DF11868FA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7E500-3480-4347-9213-FCDEEDE3D356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7635208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005FD83A-4162-4DC2-9F58-FA381A9F9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CDFF03AB-9F11-40C3-8571-7780C0442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BD085257-83BE-44EE-8E56-1A0A78C6F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F21D8-7222-40FA-86F4-2052554EFD55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23372404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ED32EC55-A42F-4686-A8E2-9239642FF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380818F-829F-4BE1-BDAB-1DC255AAC5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73A71771-31D0-4DE7-9BCA-1EEB3B27C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2B4A2-445D-46AE-83B8-78396354CCDD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50061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771A3B49-F0F1-4310-B3FE-AA5964A08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BB750747-F98A-465C-8A37-32033FE10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539A013-0047-473B-9B33-A1C9649E6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5FB90-EC1A-447F-8A52-0CDDBE34B526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3010205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E1EF3CFA-4B1A-4866-86B7-F23307B3E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59A5AF1C-05B4-48EC-B0A5-1D0DB1D4C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74BB5137-39EB-4E49-AAD3-BEFF3712C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EDDA1-E3B3-459C-9918-ABE06C9A891A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193763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D8AF24DC-B9E4-4511-BFC9-F22F39C88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A2FC8CB9-C1C7-4D97-A12A-5B6565592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FB011AD5-BF95-45D2-831F-01B3B7DC7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A65F0-0D1A-4A8D-9218-FD2BF326C5CD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6114368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588FF768-0A5B-4D1C-ADB5-3EAC79582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E5E15939-B508-4F52-A312-F571590E4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8E4B5CD6-0E2F-4779-9A32-312965854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F17EC-3EDD-4515-A0A0-6963DFD51C57}" type="slidenum">
              <a:rPr lang="ru-RU" altLang="en-US"/>
              <a:pPr/>
              <a:t>‹#›</a:t>
            </a:fld>
            <a:endParaRPr lang="ru-RU" altLang="en-US" sz="1400"/>
          </a:p>
        </p:txBody>
      </p:sp>
    </p:spTree>
    <p:extLst>
      <p:ext uri="{BB962C8B-B14F-4D97-AF65-F5344CB8AC3E}">
        <p14:creationId xmlns:p14="http://schemas.microsoft.com/office/powerpoint/2010/main" val="1367335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>
            <a:extLst>
              <a:ext uri="{FF2B5EF4-FFF2-40B4-BE49-F238E27FC236}">
                <a16:creationId xmlns:a16="http://schemas.microsoft.com/office/drawing/2014/main" id="{9CAFE71B-C7EE-4F01-89B8-4AB45A6236E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1027" name="Rectangle 26">
            <a:extLst>
              <a:ext uri="{FF2B5EF4-FFF2-40B4-BE49-F238E27FC236}">
                <a16:creationId xmlns:a16="http://schemas.microsoft.com/office/drawing/2014/main" id="{515CC3C6-4B50-4C0F-8AC5-9E3371988CF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1028" name="Rectangle 27" descr="Stationery">
            <a:extLst>
              <a:ext uri="{FF2B5EF4-FFF2-40B4-BE49-F238E27FC236}">
                <a16:creationId xmlns:a16="http://schemas.microsoft.com/office/drawing/2014/main" id="{B7D08AD1-0A9D-4DE4-93F1-72CD43FF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1029" name="Rectangle 28" descr="Stationery">
            <a:extLst>
              <a:ext uri="{FF2B5EF4-FFF2-40B4-BE49-F238E27FC236}">
                <a16:creationId xmlns:a16="http://schemas.microsoft.com/office/drawing/2014/main" id="{7141F122-A57F-4896-8E00-EBCD44E9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1030" name="Rectangle 29">
            <a:extLst>
              <a:ext uri="{FF2B5EF4-FFF2-40B4-BE49-F238E27FC236}">
                <a16:creationId xmlns:a16="http://schemas.microsoft.com/office/drawing/2014/main" id="{345486AE-A60A-48AA-BA45-DBFFF373A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38655" name="Rectangle 31">
            <a:extLst>
              <a:ext uri="{FF2B5EF4-FFF2-40B4-BE49-F238E27FC236}">
                <a16:creationId xmlns:a16="http://schemas.microsoft.com/office/drawing/2014/main" id="{04387197-486E-4BBD-AE35-12A969C7BB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i="0" u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56" name="Rectangle 32">
            <a:extLst>
              <a:ext uri="{FF2B5EF4-FFF2-40B4-BE49-F238E27FC236}">
                <a16:creationId xmlns:a16="http://schemas.microsoft.com/office/drawing/2014/main" id="{0A5031D0-4537-472B-B61E-93B1F9CCD7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 i="0" u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33" descr="anabnr2">
            <a:extLst>
              <a:ext uri="{FF2B5EF4-FFF2-40B4-BE49-F238E27FC236}">
                <a16:creationId xmlns:a16="http://schemas.microsoft.com/office/drawing/2014/main" id="{39704B0D-F432-4800-B753-2A79EF0E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0"/>
            <a:ext cx="79136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4">
            <a:extLst>
              <a:ext uri="{FF2B5EF4-FFF2-40B4-BE49-F238E27FC236}">
                <a16:creationId xmlns:a16="http://schemas.microsoft.com/office/drawing/2014/main" id="{25B06FE3-1944-417B-8B9D-0D1EC952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0" i="0" u="none"/>
          </a:p>
        </p:txBody>
      </p:sp>
      <p:sp>
        <p:nvSpPr>
          <p:cNvPr id="538659" name="Rectangle 35">
            <a:extLst>
              <a:ext uri="{FF2B5EF4-FFF2-40B4-BE49-F238E27FC236}">
                <a16:creationId xmlns:a16="http://schemas.microsoft.com/office/drawing/2014/main" id="{449709FC-9FE8-4021-9DA7-A7EF912901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400" b="0" i="0" u="none">
                <a:solidFill>
                  <a:schemeClr val="tx2"/>
                </a:solidFill>
              </a:defRPr>
            </a:lvl1pPr>
          </a:lstStyle>
          <a:p>
            <a:fld id="{2EE1E3C5-18E0-453E-B5D3-AF025B9EDC17}" type="slidenum">
              <a:rPr lang="ru-RU" altLang="en-US"/>
              <a:pPr/>
              <a:t>‹#›</a:t>
            </a:fld>
            <a:endParaRPr lang="ru-RU" altLang="en-US" sz="1400"/>
          </a:p>
        </p:txBody>
      </p:sp>
      <p:sp>
        <p:nvSpPr>
          <p:cNvPr id="1036" name="Rectangle 36">
            <a:extLst>
              <a:ext uri="{FF2B5EF4-FFF2-40B4-BE49-F238E27FC236}">
                <a16:creationId xmlns:a16="http://schemas.microsoft.com/office/drawing/2014/main" id="{D9FE189D-AC7E-414A-9F5A-8E5284E34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7AE970F9-B869-4D7A-AB4B-6FA4465B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76700"/>
            <a:ext cx="7772400" cy="1143000"/>
          </a:xfrm>
        </p:spPr>
        <p:txBody>
          <a:bodyPr/>
          <a:lstStyle/>
          <a:p>
            <a:pPr algn="ctr"/>
            <a:r>
              <a:rPr lang="ru-RU" altLang="ru-RU" b="1"/>
              <a:t>Развитие профессионального потенциала </a:t>
            </a:r>
            <a:br>
              <a:rPr lang="ru-RU" altLang="ru-RU" b="1"/>
            </a:br>
            <a:r>
              <a:rPr lang="ru-RU" altLang="ru-RU" b="1"/>
              <a:t>педагогических кадров</a:t>
            </a:r>
            <a:br>
              <a:rPr lang="ru-RU" altLang="ru-RU" b="1"/>
            </a:br>
            <a:r>
              <a:rPr lang="ru-RU" altLang="ru-RU" b="1"/>
              <a:t>МАОУ СШ №152 </a:t>
            </a:r>
            <a:br>
              <a:rPr lang="ru-RU" altLang="ru-RU" b="1"/>
            </a:br>
            <a:r>
              <a:rPr lang="ru-RU" altLang="ru-RU" b="1"/>
              <a:t>имени А.Д. Березина</a:t>
            </a:r>
            <a:br>
              <a:rPr lang="ru-RU" altLang="ru-RU" b="1"/>
            </a:br>
            <a:r>
              <a:rPr lang="ru-RU" altLang="ru-RU" sz="4000" b="1" i="1">
                <a:solidFill>
                  <a:srgbClr val="FF0000"/>
                </a:solidFill>
              </a:rPr>
              <a:t>2019-2020 учебный 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DF71FA8-6105-4E9E-95CD-CF6309C3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75" y="115888"/>
            <a:ext cx="7772400" cy="569912"/>
          </a:xfrm>
        </p:spPr>
        <p:txBody>
          <a:bodyPr/>
          <a:lstStyle/>
          <a:p>
            <a:r>
              <a:rPr lang="ru-RU" altLang="ru-RU" b="1">
                <a:solidFill>
                  <a:srgbClr val="C00000"/>
                </a:solidFill>
              </a:rPr>
              <a:t>Уверенно владеют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2F39C689-670A-4C46-8714-75608C5B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r="30690" b="17081"/>
          <a:stretch>
            <a:fillRect/>
          </a:stretch>
        </p:blipFill>
        <p:spPr bwMode="auto">
          <a:xfrm>
            <a:off x="179388" y="620713"/>
            <a:ext cx="89646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9CA445F-7EC5-4DC9-AC16-F7FB1299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8077200" cy="646112"/>
          </a:xfrm>
        </p:spPr>
        <p:txBody>
          <a:bodyPr/>
          <a:lstStyle/>
          <a:p>
            <a:r>
              <a:rPr lang="ru-RU" altLang="ru-RU" b="1">
                <a:solidFill>
                  <a:srgbClr val="C00000"/>
                </a:solidFill>
              </a:rPr>
              <a:t>Частично владеют, не владеют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9D16A696-3D76-481B-B0A6-3369C97B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 r="37415" b="27748"/>
          <a:stretch>
            <a:fillRect/>
          </a:stretch>
        </p:blipFill>
        <p:spPr bwMode="auto">
          <a:xfrm>
            <a:off x="179388" y="836613"/>
            <a:ext cx="8964612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4FA63F1-FC68-4F83-8288-3B6E051C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115888"/>
            <a:ext cx="8243888" cy="647700"/>
          </a:xfrm>
        </p:spPr>
        <p:txBody>
          <a:bodyPr/>
          <a:lstStyle/>
          <a:p>
            <a:r>
              <a:rPr lang="ru-RU" altLang="ru-RU" sz="3600" b="1">
                <a:solidFill>
                  <a:srgbClr val="C00000"/>
                </a:solidFill>
              </a:rPr>
              <a:t>Темы для повышения квалификации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02EB082F-5A61-423F-918D-B7F48B93C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23965" b="46498"/>
          <a:stretch>
            <a:fillRect/>
          </a:stretch>
        </p:blipFill>
        <p:spPr bwMode="auto">
          <a:xfrm>
            <a:off x="827088" y="836613"/>
            <a:ext cx="79708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639AE63-3D78-4DD7-96D6-F6AA8570018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692150"/>
            <a:ext cx="7772400" cy="1371600"/>
          </a:xfrm>
        </p:spPr>
        <p:txBody>
          <a:bodyPr/>
          <a:lstStyle/>
          <a:p>
            <a:pPr algn="ctr" eaLnBrk="1" hangingPunct="1"/>
            <a:r>
              <a:rPr lang="ru-RU" altLang="ru-RU" sz="2800" b="1" u="sng">
                <a:solidFill>
                  <a:srgbClr val="C00000"/>
                </a:solidFill>
              </a:rPr>
              <a:t>Индивидуальная (персонифицированная) образовательная программа педагога -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BEBAA2-8DC4-441A-9E62-5C87A0FF502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286000"/>
            <a:ext cx="7905750" cy="4167188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программа профессионального развития конкретного педагога, разработанная лично педагогом (реализуется право на выбор своей траектории профессионального развития) на основе профессиональных затруднений и интересов, в соответствии с задачами школы и города, с учетом предложений внешних методических служб, а также ресурсов школы и городской методической сети.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F3C6B51-476B-49FD-82C8-C468DFBA4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353425" cy="5461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Алгоритм работы педагога с ИОПП</a:t>
            </a:r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D1925-F96B-4605-9C14-6BD6F85B2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2781300"/>
            <a:ext cx="81264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i="0" u="none" dirty="0">
                <a:solidFill>
                  <a:schemeClr val="tx2"/>
                </a:solidFill>
              </a:rPr>
              <a:t>1 этап. </a:t>
            </a:r>
            <a:r>
              <a:rPr lang="ru-RU" i="0" u="none" dirty="0"/>
              <a:t>Самооценка профессиональных качеств, мастерства. На этом этапе происходит самоопределение педагога на основе данных диагностического исследования </a:t>
            </a:r>
            <a:r>
              <a:rPr lang="ru-RU" i="0" u="none" dirty="0">
                <a:solidFill>
                  <a:schemeClr val="tx2"/>
                </a:solidFill>
              </a:rPr>
              <a:t>(сентябрь – сессия самоопределения)</a:t>
            </a:r>
          </a:p>
          <a:p>
            <a:pPr>
              <a:defRPr/>
            </a:pPr>
            <a:r>
              <a:rPr lang="ru-RU" sz="800" i="0" u="none" dirty="0"/>
              <a:t> </a:t>
            </a:r>
          </a:p>
          <a:p>
            <a:pPr>
              <a:defRPr/>
            </a:pPr>
            <a:r>
              <a:rPr lang="ru-RU" i="0" u="none" dirty="0">
                <a:solidFill>
                  <a:schemeClr val="tx2"/>
                </a:solidFill>
              </a:rPr>
              <a:t>2 этап. </a:t>
            </a:r>
            <a:r>
              <a:rPr lang="ru-RU" i="0" u="none" dirty="0"/>
              <a:t>Составление маршрута профессионального развития. Педагог прописывает возможности курсовой подготовки, методический ресурс школы и города, собственные приоритеты и ценности, затруднения в образовательной деятельности и пути их решения. </a:t>
            </a:r>
          </a:p>
          <a:p>
            <a:pPr>
              <a:defRPr/>
            </a:pPr>
            <a:r>
              <a:rPr lang="ru-RU" sz="800" i="0" u="none" dirty="0"/>
              <a:t> </a:t>
            </a:r>
          </a:p>
          <a:p>
            <a:pPr>
              <a:defRPr/>
            </a:pPr>
            <a:r>
              <a:rPr lang="ru-RU" i="0" u="none" dirty="0">
                <a:solidFill>
                  <a:schemeClr val="tx2"/>
                </a:solidFill>
              </a:rPr>
              <a:t>3 этап. </a:t>
            </a:r>
            <a:r>
              <a:rPr lang="ru-RU" i="0" u="none" dirty="0"/>
              <a:t>Для реализации ИОП создается открытое образовательное пространство, где осуществляется профессиональное взаимодействие, рефлексия и коррекция собственной деятельности (взаимодействие с коллегами в рамках работы МО, ТГ, взаимодействие с методистом школы, с администрацией и т.д.)</a:t>
            </a:r>
          </a:p>
          <a:p>
            <a:pPr>
              <a:defRPr/>
            </a:pPr>
            <a:r>
              <a:rPr lang="ru-RU" sz="800" i="0" u="none" dirty="0"/>
              <a:t> </a:t>
            </a:r>
          </a:p>
          <a:p>
            <a:pPr>
              <a:defRPr/>
            </a:pPr>
            <a:r>
              <a:rPr lang="ru-RU" i="0" u="none" dirty="0">
                <a:solidFill>
                  <a:schemeClr val="tx2"/>
                </a:solidFill>
              </a:rPr>
              <a:t>4 этап. </a:t>
            </a:r>
            <a:r>
              <a:rPr lang="ru-RU" i="0" u="none" dirty="0"/>
              <a:t>Рефлексивный анализ реализации индивидуальной образовательной программы, представление результатов (</a:t>
            </a:r>
            <a:r>
              <a:rPr lang="ru-RU" i="0" u="none" dirty="0">
                <a:solidFill>
                  <a:schemeClr val="tx2"/>
                </a:solidFill>
              </a:rPr>
              <a:t>январь, июня – рефлексивные сессии)</a:t>
            </a:r>
          </a:p>
          <a:p>
            <a:pPr>
              <a:defRPr/>
            </a:pPr>
            <a:endParaRPr lang="ru-RU" dirty="0"/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 startAt="3"/>
              <a:defRPr/>
            </a:pPr>
            <a:endParaRPr kumimoji="0" lang="ru-RU" b="0" i="0" u="none" kern="0" dirty="0">
              <a:latin typeface="+mn-lt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/>
              <a:defRPr/>
            </a:pPr>
            <a:endParaRPr kumimoji="0" lang="ru-RU" b="0" i="0" u="none" kern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>
            <a:extLst>
              <a:ext uri="{FF2B5EF4-FFF2-40B4-BE49-F238E27FC236}">
                <a16:creationId xmlns:a16="http://schemas.microsoft.com/office/drawing/2014/main" id="{2368B63A-2A93-4693-A0A5-F8DDF154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565400"/>
            <a:ext cx="7772400" cy="647700"/>
          </a:xfrm>
        </p:spPr>
        <p:txBody>
          <a:bodyPr/>
          <a:lstStyle/>
          <a:p>
            <a:pPr algn="ctr"/>
            <a:br>
              <a:rPr lang="ru-RU" altLang="ru-RU" b="1">
                <a:solidFill>
                  <a:srgbClr val="C00000"/>
                </a:solidFill>
              </a:rPr>
            </a:br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A274B0A-76EF-4C69-9B99-5E3B8338E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476672"/>
          <a:ext cx="7772400" cy="573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412" name="Группа 3">
            <a:extLst>
              <a:ext uri="{FF2B5EF4-FFF2-40B4-BE49-F238E27FC236}">
                <a16:creationId xmlns:a16="http://schemas.microsoft.com/office/drawing/2014/main" id="{A9318FA5-023A-4DD5-88FD-07DB72683347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2032000"/>
            <a:ext cx="3194050" cy="2252663"/>
            <a:chOff x="4888123" y="323107"/>
            <a:chExt cx="2644899" cy="167334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4997CE7-0AC2-4597-97D5-72215365445F}"/>
                </a:ext>
              </a:extLst>
            </p:cNvPr>
            <p:cNvSpPr/>
            <p:nvPr/>
          </p:nvSpPr>
          <p:spPr>
            <a:xfrm>
              <a:off x="4995917" y="463437"/>
              <a:ext cx="2429311" cy="14563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902F902-4F36-4D64-B90D-7105B68932D2}"/>
                </a:ext>
              </a:extLst>
            </p:cNvPr>
            <p:cNvSpPr/>
            <p:nvPr/>
          </p:nvSpPr>
          <p:spPr>
            <a:xfrm>
              <a:off x="4888123" y="323107"/>
              <a:ext cx="2644899" cy="1673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i="0" u="none" dirty="0">
                  <a:solidFill>
                    <a:schemeClr val="accent1">
                      <a:lumMod val="25000"/>
                    </a:schemeClr>
                  </a:solidFill>
                </a:rPr>
                <a:t>Рабочая группа «Формирование математической грамотности»</a:t>
              </a:r>
            </a:p>
          </p:txBody>
        </p:sp>
      </p:grpSp>
      <p:sp>
        <p:nvSpPr>
          <p:cNvPr id="17413" name="Овал 2">
            <a:extLst>
              <a:ext uri="{FF2B5EF4-FFF2-40B4-BE49-F238E27FC236}">
                <a16:creationId xmlns:a16="http://schemas.microsoft.com/office/drawing/2014/main" id="{29F8C186-6C4C-4F17-A85A-03151FA87E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44950" y="2270125"/>
            <a:ext cx="2219325" cy="202088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7030A0"/>
                </a:solidFill>
              </a:rPr>
              <a:t>Методическая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7030A0"/>
                </a:solidFill>
              </a:rPr>
              <a:t> среда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4754E7B3-7969-4CBC-A693-5FABB42D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52513"/>
            <a:ext cx="7772400" cy="1143000"/>
          </a:xfrm>
        </p:spPr>
        <p:txBody>
          <a:bodyPr/>
          <a:lstStyle/>
          <a:p>
            <a:r>
              <a:rPr lang="ru-RU" altLang="ru-RU" sz="3200" b="1" i="1"/>
              <a:t>Цель  методической службы школы на 2019-2020 учебный год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A3F3EF06-10A0-4226-ADC2-89992B8AE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Повысить профессиональную компетентность педагогов в открытом образовательном пространстве школы и города.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F20D690-2DCF-4BFF-BD97-A119B4EC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92150"/>
            <a:ext cx="7772400" cy="719138"/>
          </a:xfrm>
        </p:spPr>
        <p:txBody>
          <a:bodyPr/>
          <a:lstStyle/>
          <a:p>
            <a:r>
              <a:rPr lang="ru-RU" altLang="ru-RU" i="1"/>
              <a:t> </a:t>
            </a:r>
            <a:r>
              <a:rPr lang="ru-RU" altLang="ru-RU" sz="3600" b="1" i="1"/>
              <a:t>Задачи</a:t>
            </a:r>
            <a:r>
              <a:rPr lang="ru-RU" altLang="ru-RU" sz="3600" b="1"/>
              <a:t> </a:t>
            </a:r>
            <a:br>
              <a:rPr lang="ru-RU" altLang="ru-RU" sz="3600"/>
            </a:br>
            <a:endParaRPr lang="ru-RU" altLang="ru-RU" sz="3600"/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568D7888-6FEC-405B-8799-B5FD0B2C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743950" cy="4114800"/>
          </a:xfrm>
        </p:spPr>
        <p:txBody>
          <a:bodyPr/>
          <a:lstStyle/>
          <a:p>
            <a:pPr lvl="1"/>
            <a:r>
              <a:rPr lang="ru-RU" altLang="ru-RU" sz="2400"/>
              <a:t>Совершенствовать информационно-аналитическую деятельность педагогов через разработку и реализацию индивидуальных образовательных программ.</a:t>
            </a:r>
          </a:p>
          <a:p>
            <a:pPr lvl="1"/>
            <a:r>
              <a:rPr lang="ru-RU" altLang="ru-RU" sz="2400"/>
              <a:t>Создать условия для повышения ИКТ-компетентности педагогов через активное внедрение  информационно-коммуникационных технологий в практическую деятельность педагогов.</a:t>
            </a:r>
          </a:p>
          <a:p>
            <a:pPr lvl="1"/>
            <a:r>
              <a:rPr lang="ru-RU" altLang="ru-RU" sz="2400"/>
              <a:t>Создать условия для освоения эффективных методов и технологий, обеспечивающих включенность детей в образовательный процесс, их апробация и внедрение в практику образования школы.</a:t>
            </a:r>
          </a:p>
          <a:p>
            <a:endParaRPr lang="ru-RU" alt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4BA0D8D-4C07-4B69-BECF-0430C33B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92150"/>
            <a:ext cx="7772400" cy="719138"/>
          </a:xfrm>
        </p:spPr>
        <p:txBody>
          <a:bodyPr/>
          <a:lstStyle/>
          <a:p>
            <a:r>
              <a:rPr lang="ru-RU" altLang="ru-RU" i="1"/>
              <a:t> </a:t>
            </a:r>
            <a:r>
              <a:rPr lang="ru-RU" altLang="ru-RU" sz="3600" b="1" i="1"/>
              <a:t>Задачи</a:t>
            </a:r>
            <a:r>
              <a:rPr lang="ru-RU" altLang="ru-RU" sz="3600" b="1"/>
              <a:t> </a:t>
            </a:r>
            <a:br>
              <a:rPr lang="ru-RU" altLang="ru-RU" sz="3600"/>
            </a:br>
            <a:endParaRPr lang="ru-RU" altLang="ru-RU" sz="360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FC4C947F-107F-4928-9921-17AD1A56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" y="1196975"/>
            <a:ext cx="8743950" cy="4114800"/>
          </a:xfrm>
        </p:spPr>
        <p:txBody>
          <a:bodyPr/>
          <a:lstStyle/>
          <a:p>
            <a:pPr lvl="1"/>
            <a:r>
              <a:rPr lang="ru-RU" altLang="ru-RU" sz="2400"/>
              <a:t>Способствовать освоению учителями техник формирующего оценивания, внедрению систем оценки качества образования с выделением приоритетов в планируемых образовательных результатах. </a:t>
            </a:r>
          </a:p>
          <a:p>
            <a:pPr lvl="1"/>
            <a:r>
              <a:rPr lang="ru-RU" altLang="ru-RU" sz="2400"/>
              <a:t>Способствовать вовлечению учителей школы в поисковую, научно-исследовательскую работу по решению проблем практики образования через выбор методической темы, организацию деятельности рабочих групп, тематических семинаров и освоение новых форм профессионального саморазвития.</a:t>
            </a:r>
          </a:p>
          <a:p>
            <a:pPr lvl="1"/>
            <a:r>
              <a:rPr lang="ru-RU" altLang="ru-RU" sz="2400"/>
              <a:t>Обеспечить профессиональное становления молодых учителей через организацию работы Школы молодого учителя, систему наставничества и индивидуальную методическую, психолого-педагогическую поддержку.</a:t>
            </a:r>
          </a:p>
          <a:p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655F36B-111E-4C93-BDD2-DF302E50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27155" r="656" b="21928"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6F5C9D3F-E175-4DB5-8F36-2E64DB23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2400" cy="719138"/>
          </a:xfrm>
        </p:spPr>
        <p:txBody>
          <a:bodyPr/>
          <a:lstStyle/>
          <a:p>
            <a:r>
              <a:rPr lang="ru-RU" altLang="ru-RU" sz="3200" b="1"/>
              <a:t>Проблемы – точки роста в направлении «Кадровое обеспечение»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46639027-8BB6-4D1D-91E8-C1D37446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8632825" cy="4514850"/>
          </a:xfrm>
        </p:spPr>
        <p:txBody>
          <a:bodyPr/>
          <a:lstStyle/>
          <a:p>
            <a:r>
              <a:rPr lang="ru-RU" altLang="ru-RU" sz="2400" b="1"/>
              <a:t>Совершенствование методического арсенала, обеспечивающего индивидуализацию и включённость в образовательный. </a:t>
            </a:r>
          </a:p>
          <a:p>
            <a:r>
              <a:rPr lang="ru-RU" altLang="ru-RU" sz="2400" b="1"/>
              <a:t>Выстраивание взаимодействий со структурами повышения квалификации с оформлением персонифицированного заказа на профессиональное развитие кадров в аспекте образовательных технологий, в ом числе с использованием ИКТ.</a:t>
            </a:r>
          </a:p>
          <a:p>
            <a:r>
              <a:rPr lang="ru-RU" altLang="ru-RU" sz="2400" b="1"/>
              <a:t>Формирование корпоративной культуры ОО и профессионального педагогического сообщества городской системы общего образования.</a:t>
            </a:r>
          </a:p>
          <a:p>
            <a:r>
              <a:rPr lang="ru-RU" altLang="ru-RU" sz="2400" b="1"/>
              <a:t>Разработка педагогами и внедрение в деятельность программ персонифицированного профессионального развития.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26FAC3F-5F38-4B7A-8A3F-AEA2FCDE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t="12930" r="19312" b="13200"/>
          <a:stretch>
            <a:fillRect/>
          </a:stretch>
        </p:blipFill>
        <p:spPr bwMode="auto">
          <a:xfrm>
            <a:off x="0" y="1588"/>
            <a:ext cx="9144000" cy="702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2F897FF4-A8C9-41DF-B8E6-9027A75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/>
              <a:t>Национальная система учительского роста (НСУР)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B5299-B49F-47E9-BD4D-2452F7B5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1850"/>
            <a:ext cx="7772400" cy="3990975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Предусматривает создание единых подходов к аттестации педагогов и внедрению новых дифференцированных должностей в зависимости от сложности выполняемых задач и степени ответственности.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800" b="1" dirty="0"/>
              <a:t>НСУР разработана на основе требований профессионального стандарта «Педагог»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64F2C986-D98B-4BA9-826E-6F0C2050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24704" r="32285" b="31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12405E40-8A1D-4C20-96ED-76B09B06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68413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 i="1">
                <a:solidFill>
                  <a:schemeClr val="tx2"/>
                </a:solidFill>
              </a:rPr>
              <a:t>Профессиональный стандарт  </a:t>
            </a:r>
            <a:r>
              <a:rPr lang="ru-RU" altLang="ru-RU"/>
              <a:t>– как объективный измеритель квалификации педагога, где не только предъявляются требования к квалификационным характеристикам педагогов, а также указывается на необходимость непрерывности профессионального развития педагогов.</a:t>
            </a:r>
          </a:p>
          <a:p>
            <a:endParaRPr lang="ru-RU" alt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img01.kupiprodai.ru/102017/1508226154798.jpg">
            <a:extLst>
              <a:ext uri="{FF2B5EF4-FFF2-40B4-BE49-F238E27FC236}">
                <a16:creationId xmlns:a16="http://schemas.microsoft.com/office/drawing/2014/main" id="{57D1816F-99A9-4D3F-BC5B-E2EF9704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2207" r="14888" b="5655"/>
          <a:stretch>
            <a:fillRect/>
          </a:stretch>
        </p:blipFill>
        <p:spPr bwMode="auto">
          <a:xfrm>
            <a:off x="5384800" y="3048000"/>
            <a:ext cx="337343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Анна\Desktop\профтест\Files\logo.png">
            <a:extLst>
              <a:ext uri="{FF2B5EF4-FFF2-40B4-BE49-F238E27FC236}">
                <a16:creationId xmlns:a16="http://schemas.microsoft.com/office/drawing/2014/main" id="{5048F820-97D5-46C1-9376-2EE8723E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38225"/>
            <a:ext cx="52197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394BFAC3-0501-4007-99FC-0EC5201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125538"/>
            <a:ext cx="7772400" cy="719137"/>
          </a:xfrm>
        </p:spPr>
        <p:txBody>
          <a:bodyPr/>
          <a:lstStyle/>
          <a:p>
            <a:pPr algn="ctr"/>
            <a:r>
              <a:rPr lang="ru-RU" altLang="ru-RU" sz="3200" b="1"/>
              <a:t>Результаты самооценки компетентности педагогов</a:t>
            </a:r>
          </a:p>
        </p:txBody>
      </p:sp>
      <p:graphicFrame>
        <p:nvGraphicFramePr>
          <p:cNvPr id="11267" name="Объект 3">
            <a:extLst>
              <a:ext uri="{FF2B5EF4-FFF2-40B4-BE49-F238E27FC236}">
                <a16:creationId xmlns:a16="http://schemas.microsoft.com/office/drawing/2014/main" id="{5AFCA275-2429-42FB-8F23-A652405480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2188" y="1793875"/>
          <a:ext cx="787400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7876715" imgH="4858933" progId="Excel.Chart.8">
                  <p:embed/>
                </p:oleObj>
              </mc:Choice>
              <mc:Fallback>
                <p:oleObj r:id="rId3" imgW="7876715" imgH="4858933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93875"/>
                        <a:ext cx="7874000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0</TotalTime>
  <Words>567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Wingdings</vt:lpstr>
      <vt:lpstr>Calibri</vt:lpstr>
      <vt:lpstr>Природа</vt:lpstr>
      <vt:lpstr>Диаграмма Microsoft Excel</vt:lpstr>
      <vt:lpstr>Развитие профессионального потенциала  педагогических кадров МАОУ СШ №152  имени А.Д. Березина 2019-2020 учебный год</vt:lpstr>
      <vt:lpstr>PowerPoint Presentation</vt:lpstr>
      <vt:lpstr>Проблемы – точки роста в направлении «Кадровое обеспечение»</vt:lpstr>
      <vt:lpstr>PowerPoint Presentation</vt:lpstr>
      <vt:lpstr>Национальная система учительского роста (НСУР)</vt:lpstr>
      <vt:lpstr>PowerPoint Presentation</vt:lpstr>
      <vt:lpstr>PowerPoint Presentation</vt:lpstr>
      <vt:lpstr>PowerPoint Presentation</vt:lpstr>
      <vt:lpstr>Результаты самооценки компетентности педагогов</vt:lpstr>
      <vt:lpstr>Уверенно владеют</vt:lpstr>
      <vt:lpstr>Частично владеют, не владеют</vt:lpstr>
      <vt:lpstr>Темы для повышения квалификации</vt:lpstr>
      <vt:lpstr>Индивидуальная (персонифицированная) образовательная программа педагога - </vt:lpstr>
      <vt:lpstr>PowerPoint Presentation</vt:lpstr>
      <vt:lpstr> </vt:lpstr>
      <vt:lpstr>Цель  методической службы школы на 2019-2020 учебный год </vt:lpstr>
      <vt:lpstr> Задачи  </vt:lpstr>
      <vt:lpstr> Задачи  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cloudconvert_12</cp:lastModifiedBy>
  <cp:revision>84</cp:revision>
  <cp:lastPrinted>1601-01-01T00:00:00Z</cp:lastPrinted>
  <dcterms:created xsi:type="dcterms:W3CDTF">2004-12-19T12:36:43Z</dcterms:created>
  <dcterms:modified xsi:type="dcterms:W3CDTF">2022-02-10T05:32:42Z</dcterms:modified>
</cp:coreProperties>
</file>